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2.xml" ContentType="application/inkml+xml"/>
  <Override PartName="/ppt/notesSlides/notesSlide26.xml" ContentType="application/vnd.openxmlformats-officedocument.presentationml.notesSlide+xml"/>
  <Override PartName="/ppt/ink/ink3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sldIdLst>
    <p:sldId id="256" r:id="rId5"/>
    <p:sldId id="269" r:id="rId6"/>
    <p:sldId id="262" r:id="rId7"/>
    <p:sldId id="346" r:id="rId8"/>
    <p:sldId id="345" r:id="rId9"/>
    <p:sldId id="375" r:id="rId10"/>
    <p:sldId id="343" r:id="rId11"/>
    <p:sldId id="347" r:id="rId12"/>
    <p:sldId id="373" r:id="rId13"/>
    <p:sldId id="349" r:id="rId14"/>
    <p:sldId id="351" r:id="rId15"/>
    <p:sldId id="377" r:id="rId16"/>
    <p:sldId id="380" r:id="rId17"/>
    <p:sldId id="378" r:id="rId18"/>
    <p:sldId id="381" r:id="rId19"/>
    <p:sldId id="406" r:id="rId20"/>
    <p:sldId id="383" r:id="rId21"/>
    <p:sldId id="382" r:id="rId22"/>
    <p:sldId id="352" r:id="rId23"/>
    <p:sldId id="358" r:id="rId24"/>
    <p:sldId id="385" r:id="rId25"/>
    <p:sldId id="356" r:id="rId26"/>
    <p:sldId id="386" r:id="rId27"/>
    <p:sldId id="391" r:id="rId28"/>
    <p:sldId id="392" r:id="rId29"/>
    <p:sldId id="364" r:id="rId30"/>
    <p:sldId id="395" r:id="rId31"/>
    <p:sldId id="397" r:id="rId32"/>
    <p:sldId id="399" r:id="rId33"/>
    <p:sldId id="401" r:id="rId34"/>
    <p:sldId id="403" r:id="rId35"/>
    <p:sldId id="404" r:id="rId36"/>
    <p:sldId id="405" r:id="rId37"/>
    <p:sldId id="371" r:id="rId3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E42384-8AB3-4E2D-AAC4-D4CB549D5D03}">
          <p14:sldIdLst/>
        </p14:section>
        <p14:section name="Giới thiệu" id="{41100D51-F8B0-431C-B636-A840ED6CD7ED}">
          <p14:sldIdLst>
            <p14:sldId id="256"/>
            <p14:sldId id="269"/>
            <p14:sldId id="262"/>
          </p14:sldIdLst>
        </p14:section>
        <p14:section name="Báo cáo" id="{547EC7B3-608D-4861-BC0C-061BA0A7D74A}">
          <p14:sldIdLst>
            <p14:sldId id="346"/>
            <p14:sldId id="345"/>
            <p14:sldId id="375"/>
            <p14:sldId id="343"/>
            <p14:sldId id="347"/>
            <p14:sldId id="373"/>
            <p14:sldId id="349"/>
            <p14:sldId id="351"/>
            <p14:sldId id="377"/>
            <p14:sldId id="380"/>
            <p14:sldId id="378"/>
            <p14:sldId id="381"/>
            <p14:sldId id="406"/>
            <p14:sldId id="383"/>
            <p14:sldId id="382"/>
            <p14:sldId id="352"/>
            <p14:sldId id="358"/>
            <p14:sldId id="385"/>
            <p14:sldId id="356"/>
            <p14:sldId id="386"/>
            <p14:sldId id="391"/>
            <p14:sldId id="392"/>
            <p14:sldId id="364"/>
            <p14:sldId id="395"/>
            <p14:sldId id="397"/>
            <p14:sldId id="399"/>
            <p14:sldId id="401"/>
            <p14:sldId id="403"/>
            <p14:sldId id="404"/>
            <p14:sldId id="405"/>
            <p14:sldId id="3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E17B"/>
    <a:srgbClr val="98F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162CE1-DDD0-4983-856C-0FA5B4AC4D1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720EC22-C4A4-4587-A8C9-D73619BAEB64}">
      <dgm:prSet/>
      <dgm:spPr/>
      <dgm:t>
        <a:bodyPr/>
        <a:lstStyle/>
        <a:p>
          <a:r>
            <a:rPr lang="en-US" dirty="0" err="1"/>
            <a:t>Phiên</a:t>
          </a:r>
          <a:r>
            <a:rPr lang="en-US" dirty="0"/>
            <a:t> </a:t>
          </a:r>
          <a:r>
            <a:rPr lang="en-US" dirty="0" err="1"/>
            <a:t>bản</a:t>
          </a:r>
          <a:r>
            <a:rPr lang="en-US" dirty="0"/>
            <a:t> </a:t>
          </a:r>
          <a:r>
            <a:rPr lang="en-US" dirty="0" err="1"/>
            <a:t>kết</a:t>
          </a:r>
          <a:r>
            <a:rPr lang="en-US" dirty="0"/>
            <a:t> </a:t>
          </a:r>
          <a:r>
            <a:rPr lang="en-US" dirty="0" err="1"/>
            <a:t>hợp</a:t>
          </a:r>
          <a:r>
            <a:rPr lang="en-US" dirty="0"/>
            <a:t> </a:t>
          </a:r>
          <a:r>
            <a:rPr lang="en-US" dirty="0" err="1"/>
            <a:t>của</a:t>
          </a:r>
          <a:r>
            <a:rPr lang="en-US" dirty="0"/>
            <a:t> Q-Learning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học</a:t>
          </a:r>
          <a:r>
            <a:rPr lang="en-US" dirty="0"/>
            <a:t> </a:t>
          </a:r>
          <a:r>
            <a:rPr lang="en-US" dirty="0" err="1"/>
            <a:t>sâu</a:t>
          </a:r>
          <a:r>
            <a:rPr lang="en-US" dirty="0"/>
            <a:t> </a:t>
          </a:r>
        </a:p>
      </dgm:t>
    </dgm:pt>
    <dgm:pt modelId="{C26ED6C7-D997-4643-B5AB-EF0A0AEC6D4C}" type="parTrans" cxnId="{9A77D68B-D088-4E42-869C-056BE7E8FF41}">
      <dgm:prSet/>
      <dgm:spPr/>
      <dgm:t>
        <a:bodyPr/>
        <a:lstStyle/>
        <a:p>
          <a:endParaRPr lang="en-US"/>
        </a:p>
      </dgm:t>
    </dgm:pt>
    <dgm:pt modelId="{B70B4B92-07C1-4F22-A927-3729FD929F5E}" type="sibTrans" cxnId="{9A77D68B-D088-4E42-869C-056BE7E8FF41}">
      <dgm:prSet/>
      <dgm:spPr/>
      <dgm:t>
        <a:bodyPr/>
        <a:lstStyle/>
        <a:p>
          <a:endParaRPr lang="en-US"/>
        </a:p>
      </dgm:t>
    </dgm:pt>
    <dgm:pt modelId="{1B4CBD22-DAC0-474D-88BB-EFFC4A88B86A}">
      <dgm:prSet/>
      <dgm:spPr/>
      <dgm:t>
        <a:bodyPr/>
        <a:lstStyle/>
        <a:p>
          <a:r>
            <a:rPr lang="en-US"/>
            <a:t>Sử dụng mạng Neural Network để ước tính các giá trị Q-value </a:t>
          </a:r>
        </a:p>
      </dgm:t>
    </dgm:pt>
    <dgm:pt modelId="{ED3319A7-07E3-4F61-8635-799A183C53BB}" type="parTrans" cxnId="{2BB425F7-B186-42BB-9748-A7C2292BE0DC}">
      <dgm:prSet/>
      <dgm:spPr/>
      <dgm:t>
        <a:bodyPr/>
        <a:lstStyle/>
        <a:p>
          <a:endParaRPr lang="en-US"/>
        </a:p>
      </dgm:t>
    </dgm:pt>
    <dgm:pt modelId="{8A79E2B4-046D-4F96-985B-002CA761D956}" type="sibTrans" cxnId="{2BB425F7-B186-42BB-9748-A7C2292BE0DC}">
      <dgm:prSet/>
      <dgm:spPr/>
      <dgm:t>
        <a:bodyPr/>
        <a:lstStyle/>
        <a:p>
          <a:endParaRPr lang="en-US"/>
        </a:p>
      </dgm:t>
    </dgm:pt>
    <dgm:pt modelId="{FF9F9F5C-39A1-41F8-97CB-30A69FA6CFDC}">
      <dgm:prSet/>
      <dgm:spPr/>
      <dgm:t>
        <a:bodyPr/>
        <a:lstStyle/>
        <a:p>
          <a:r>
            <a:rPr lang="en-US"/>
            <a:t>Sử dụng một </a:t>
          </a:r>
          <a:r>
            <a:rPr lang="en-US" b="1"/>
            <a:t>bộ lưu trữ trải nghiệm </a:t>
          </a:r>
          <a:r>
            <a:rPr lang="en-US"/>
            <a:t>để lưu lại những trải nghiệm mà tác nhân học được trong quá trình tương tác với môi trường</a:t>
          </a:r>
        </a:p>
      </dgm:t>
    </dgm:pt>
    <dgm:pt modelId="{05D03259-85F5-44B4-91BE-490B5C2C1307}" type="parTrans" cxnId="{6CA4F49E-AD9F-42DF-88AE-60F843E18083}">
      <dgm:prSet/>
      <dgm:spPr/>
      <dgm:t>
        <a:bodyPr/>
        <a:lstStyle/>
        <a:p>
          <a:endParaRPr lang="en-US"/>
        </a:p>
      </dgm:t>
    </dgm:pt>
    <dgm:pt modelId="{2AEADEFD-4D6D-4542-A93A-C9B8413BD414}" type="sibTrans" cxnId="{6CA4F49E-AD9F-42DF-88AE-60F843E18083}">
      <dgm:prSet/>
      <dgm:spPr/>
      <dgm:t>
        <a:bodyPr/>
        <a:lstStyle/>
        <a:p>
          <a:endParaRPr lang="en-US"/>
        </a:p>
      </dgm:t>
    </dgm:pt>
    <dgm:pt modelId="{817CF895-8813-42D2-BE5B-D6EB5A9FAB8E}" type="pres">
      <dgm:prSet presAssocID="{1C162CE1-DDD0-4983-856C-0FA5B4AC4D1A}" presName="vert0" presStyleCnt="0">
        <dgm:presLayoutVars>
          <dgm:dir/>
          <dgm:animOne val="branch"/>
          <dgm:animLvl val="lvl"/>
        </dgm:presLayoutVars>
      </dgm:prSet>
      <dgm:spPr/>
    </dgm:pt>
    <dgm:pt modelId="{A5CFDB2D-1191-4D48-A95A-548362056F8E}" type="pres">
      <dgm:prSet presAssocID="{9720EC22-C4A4-4587-A8C9-D73619BAEB64}" presName="thickLine" presStyleLbl="alignNode1" presStyleIdx="0" presStyleCnt="3"/>
      <dgm:spPr/>
    </dgm:pt>
    <dgm:pt modelId="{3334E562-C82E-4A8A-A32E-6008B57F90A2}" type="pres">
      <dgm:prSet presAssocID="{9720EC22-C4A4-4587-A8C9-D73619BAEB64}" presName="horz1" presStyleCnt="0"/>
      <dgm:spPr/>
    </dgm:pt>
    <dgm:pt modelId="{B080F78D-6FE1-420B-961C-A21B488B4B78}" type="pres">
      <dgm:prSet presAssocID="{9720EC22-C4A4-4587-A8C9-D73619BAEB64}" presName="tx1" presStyleLbl="revTx" presStyleIdx="0" presStyleCnt="3"/>
      <dgm:spPr/>
    </dgm:pt>
    <dgm:pt modelId="{3328B137-D8D9-4E75-B35A-38FCCAE055A1}" type="pres">
      <dgm:prSet presAssocID="{9720EC22-C4A4-4587-A8C9-D73619BAEB64}" presName="vert1" presStyleCnt="0"/>
      <dgm:spPr/>
    </dgm:pt>
    <dgm:pt modelId="{7887A201-A5BC-4C03-A9B5-55607A0B9817}" type="pres">
      <dgm:prSet presAssocID="{1B4CBD22-DAC0-474D-88BB-EFFC4A88B86A}" presName="thickLine" presStyleLbl="alignNode1" presStyleIdx="1" presStyleCnt="3"/>
      <dgm:spPr/>
    </dgm:pt>
    <dgm:pt modelId="{B45B3CB7-F0DF-413F-9CC8-5BBAFB839600}" type="pres">
      <dgm:prSet presAssocID="{1B4CBD22-DAC0-474D-88BB-EFFC4A88B86A}" presName="horz1" presStyleCnt="0"/>
      <dgm:spPr/>
    </dgm:pt>
    <dgm:pt modelId="{397BFC11-57AE-4124-ABAD-B79E3CFC9DBE}" type="pres">
      <dgm:prSet presAssocID="{1B4CBD22-DAC0-474D-88BB-EFFC4A88B86A}" presName="tx1" presStyleLbl="revTx" presStyleIdx="1" presStyleCnt="3"/>
      <dgm:spPr/>
    </dgm:pt>
    <dgm:pt modelId="{FB596F5D-273E-4B13-9CEA-991FE8D9BCA0}" type="pres">
      <dgm:prSet presAssocID="{1B4CBD22-DAC0-474D-88BB-EFFC4A88B86A}" presName="vert1" presStyleCnt="0"/>
      <dgm:spPr/>
    </dgm:pt>
    <dgm:pt modelId="{AF6CF1E5-7965-46D8-A77D-78F84CCAAAA1}" type="pres">
      <dgm:prSet presAssocID="{FF9F9F5C-39A1-41F8-97CB-30A69FA6CFDC}" presName="thickLine" presStyleLbl="alignNode1" presStyleIdx="2" presStyleCnt="3"/>
      <dgm:spPr/>
    </dgm:pt>
    <dgm:pt modelId="{D34E07D8-6DDE-4915-837F-0F4FEB21942F}" type="pres">
      <dgm:prSet presAssocID="{FF9F9F5C-39A1-41F8-97CB-30A69FA6CFDC}" presName="horz1" presStyleCnt="0"/>
      <dgm:spPr/>
    </dgm:pt>
    <dgm:pt modelId="{2D5E2068-59A2-4D47-8CA1-C8897B8C2D50}" type="pres">
      <dgm:prSet presAssocID="{FF9F9F5C-39A1-41F8-97CB-30A69FA6CFDC}" presName="tx1" presStyleLbl="revTx" presStyleIdx="2" presStyleCnt="3"/>
      <dgm:spPr/>
    </dgm:pt>
    <dgm:pt modelId="{77F1A5D9-2B9C-4052-B169-4664C1767EB1}" type="pres">
      <dgm:prSet presAssocID="{FF9F9F5C-39A1-41F8-97CB-30A69FA6CFDC}" presName="vert1" presStyleCnt="0"/>
      <dgm:spPr/>
    </dgm:pt>
  </dgm:ptLst>
  <dgm:cxnLst>
    <dgm:cxn modelId="{12B9002B-F7EA-45EE-8496-426B63CE27D8}" type="presOf" srcId="{1C162CE1-DDD0-4983-856C-0FA5B4AC4D1A}" destId="{817CF895-8813-42D2-BE5B-D6EB5A9FAB8E}" srcOrd="0" destOrd="0" presId="urn:microsoft.com/office/officeart/2008/layout/LinedList"/>
    <dgm:cxn modelId="{93D90C80-EAA9-4BD3-869E-9DFB656826E4}" type="presOf" srcId="{1B4CBD22-DAC0-474D-88BB-EFFC4A88B86A}" destId="{397BFC11-57AE-4124-ABAD-B79E3CFC9DBE}" srcOrd="0" destOrd="0" presId="urn:microsoft.com/office/officeart/2008/layout/LinedList"/>
    <dgm:cxn modelId="{9A77D68B-D088-4E42-869C-056BE7E8FF41}" srcId="{1C162CE1-DDD0-4983-856C-0FA5B4AC4D1A}" destId="{9720EC22-C4A4-4587-A8C9-D73619BAEB64}" srcOrd="0" destOrd="0" parTransId="{C26ED6C7-D997-4643-B5AB-EF0A0AEC6D4C}" sibTransId="{B70B4B92-07C1-4F22-A927-3729FD929F5E}"/>
    <dgm:cxn modelId="{6CA4F49E-AD9F-42DF-88AE-60F843E18083}" srcId="{1C162CE1-DDD0-4983-856C-0FA5B4AC4D1A}" destId="{FF9F9F5C-39A1-41F8-97CB-30A69FA6CFDC}" srcOrd="2" destOrd="0" parTransId="{05D03259-85F5-44B4-91BE-490B5C2C1307}" sibTransId="{2AEADEFD-4D6D-4542-A93A-C9B8413BD414}"/>
    <dgm:cxn modelId="{8D4BB7C4-E07D-4D1E-B142-FDC7FC3DBD08}" type="presOf" srcId="{FF9F9F5C-39A1-41F8-97CB-30A69FA6CFDC}" destId="{2D5E2068-59A2-4D47-8CA1-C8897B8C2D50}" srcOrd="0" destOrd="0" presId="urn:microsoft.com/office/officeart/2008/layout/LinedList"/>
    <dgm:cxn modelId="{FA567BC7-51BC-4176-B929-B69021264833}" type="presOf" srcId="{9720EC22-C4A4-4587-A8C9-D73619BAEB64}" destId="{B080F78D-6FE1-420B-961C-A21B488B4B78}" srcOrd="0" destOrd="0" presId="urn:microsoft.com/office/officeart/2008/layout/LinedList"/>
    <dgm:cxn modelId="{2BB425F7-B186-42BB-9748-A7C2292BE0DC}" srcId="{1C162CE1-DDD0-4983-856C-0FA5B4AC4D1A}" destId="{1B4CBD22-DAC0-474D-88BB-EFFC4A88B86A}" srcOrd="1" destOrd="0" parTransId="{ED3319A7-07E3-4F61-8635-799A183C53BB}" sibTransId="{8A79E2B4-046D-4F96-985B-002CA761D956}"/>
    <dgm:cxn modelId="{68F809DE-C55A-4B77-A6DF-4EEE44FC712C}" type="presParOf" srcId="{817CF895-8813-42D2-BE5B-D6EB5A9FAB8E}" destId="{A5CFDB2D-1191-4D48-A95A-548362056F8E}" srcOrd="0" destOrd="0" presId="urn:microsoft.com/office/officeart/2008/layout/LinedList"/>
    <dgm:cxn modelId="{4165DB6F-251B-4A30-87DA-9EC032D3930C}" type="presParOf" srcId="{817CF895-8813-42D2-BE5B-D6EB5A9FAB8E}" destId="{3334E562-C82E-4A8A-A32E-6008B57F90A2}" srcOrd="1" destOrd="0" presId="urn:microsoft.com/office/officeart/2008/layout/LinedList"/>
    <dgm:cxn modelId="{789F8070-B5E4-4F68-95FC-68D746F903AA}" type="presParOf" srcId="{3334E562-C82E-4A8A-A32E-6008B57F90A2}" destId="{B080F78D-6FE1-420B-961C-A21B488B4B78}" srcOrd="0" destOrd="0" presId="urn:microsoft.com/office/officeart/2008/layout/LinedList"/>
    <dgm:cxn modelId="{6121ED38-3DBF-46BC-BD1F-D0A348B05AC3}" type="presParOf" srcId="{3334E562-C82E-4A8A-A32E-6008B57F90A2}" destId="{3328B137-D8D9-4E75-B35A-38FCCAE055A1}" srcOrd="1" destOrd="0" presId="urn:microsoft.com/office/officeart/2008/layout/LinedList"/>
    <dgm:cxn modelId="{464575ED-16A0-4326-8899-BA1AA8717D78}" type="presParOf" srcId="{817CF895-8813-42D2-BE5B-D6EB5A9FAB8E}" destId="{7887A201-A5BC-4C03-A9B5-55607A0B9817}" srcOrd="2" destOrd="0" presId="urn:microsoft.com/office/officeart/2008/layout/LinedList"/>
    <dgm:cxn modelId="{2771B155-AB4C-46EC-99F7-082D876DCE31}" type="presParOf" srcId="{817CF895-8813-42D2-BE5B-D6EB5A9FAB8E}" destId="{B45B3CB7-F0DF-413F-9CC8-5BBAFB839600}" srcOrd="3" destOrd="0" presId="urn:microsoft.com/office/officeart/2008/layout/LinedList"/>
    <dgm:cxn modelId="{D76306F4-E7AA-4527-A85D-A40C0515F693}" type="presParOf" srcId="{B45B3CB7-F0DF-413F-9CC8-5BBAFB839600}" destId="{397BFC11-57AE-4124-ABAD-B79E3CFC9DBE}" srcOrd="0" destOrd="0" presId="urn:microsoft.com/office/officeart/2008/layout/LinedList"/>
    <dgm:cxn modelId="{0ABD2570-D6F6-4246-8341-6A8E4AFE6A2A}" type="presParOf" srcId="{B45B3CB7-F0DF-413F-9CC8-5BBAFB839600}" destId="{FB596F5D-273E-4B13-9CEA-991FE8D9BCA0}" srcOrd="1" destOrd="0" presId="urn:microsoft.com/office/officeart/2008/layout/LinedList"/>
    <dgm:cxn modelId="{07994109-E5CF-41DE-B040-6A4591F6908B}" type="presParOf" srcId="{817CF895-8813-42D2-BE5B-D6EB5A9FAB8E}" destId="{AF6CF1E5-7965-46D8-A77D-78F84CCAAAA1}" srcOrd="4" destOrd="0" presId="urn:microsoft.com/office/officeart/2008/layout/LinedList"/>
    <dgm:cxn modelId="{B9FA3846-BFC7-4E8B-BA3C-CC19D6B76CDD}" type="presParOf" srcId="{817CF895-8813-42D2-BE5B-D6EB5A9FAB8E}" destId="{D34E07D8-6DDE-4915-837F-0F4FEB21942F}" srcOrd="5" destOrd="0" presId="urn:microsoft.com/office/officeart/2008/layout/LinedList"/>
    <dgm:cxn modelId="{0CC9FE84-BA03-429E-99B4-57DEB41C7295}" type="presParOf" srcId="{D34E07D8-6DDE-4915-837F-0F4FEB21942F}" destId="{2D5E2068-59A2-4D47-8CA1-C8897B8C2D50}" srcOrd="0" destOrd="0" presId="urn:microsoft.com/office/officeart/2008/layout/LinedList"/>
    <dgm:cxn modelId="{2E273D35-8626-4A26-BF9D-27D8FDBFC1DE}" type="presParOf" srcId="{D34E07D8-6DDE-4915-837F-0F4FEB21942F}" destId="{77F1A5D9-2B9C-4052-B169-4664C1767EB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FDB2D-1191-4D48-A95A-548362056F8E}">
      <dsp:nvSpPr>
        <dsp:cNvPr id="0" name=""/>
        <dsp:cNvSpPr/>
      </dsp:nvSpPr>
      <dsp:spPr>
        <a:xfrm>
          <a:off x="0" y="2179"/>
          <a:ext cx="55968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80F78D-6FE1-420B-961C-A21B488B4B78}">
      <dsp:nvSpPr>
        <dsp:cNvPr id="0" name=""/>
        <dsp:cNvSpPr/>
      </dsp:nvSpPr>
      <dsp:spPr>
        <a:xfrm>
          <a:off x="0" y="2179"/>
          <a:ext cx="5596865" cy="148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Phiên</a:t>
          </a:r>
          <a:r>
            <a:rPr lang="en-US" sz="2300" kern="1200" dirty="0"/>
            <a:t> </a:t>
          </a:r>
          <a:r>
            <a:rPr lang="en-US" sz="2300" kern="1200" dirty="0" err="1"/>
            <a:t>bản</a:t>
          </a:r>
          <a:r>
            <a:rPr lang="en-US" sz="2300" kern="1200" dirty="0"/>
            <a:t> </a:t>
          </a:r>
          <a:r>
            <a:rPr lang="en-US" sz="2300" kern="1200" dirty="0" err="1"/>
            <a:t>kết</a:t>
          </a:r>
          <a:r>
            <a:rPr lang="en-US" sz="2300" kern="1200" dirty="0"/>
            <a:t> </a:t>
          </a:r>
          <a:r>
            <a:rPr lang="en-US" sz="2300" kern="1200" dirty="0" err="1"/>
            <a:t>hợp</a:t>
          </a:r>
          <a:r>
            <a:rPr lang="en-US" sz="2300" kern="1200" dirty="0"/>
            <a:t> </a:t>
          </a:r>
          <a:r>
            <a:rPr lang="en-US" sz="2300" kern="1200" dirty="0" err="1"/>
            <a:t>của</a:t>
          </a:r>
          <a:r>
            <a:rPr lang="en-US" sz="2300" kern="1200" dirty="0"/>
            <a:t> Q-Learning </a:t>
          </a:r>
          <a:r>
            <a:rPr lang="en-US" sz="2300" kern="1200" dirty="0" err="1"/>
            <a:t>và</a:t>
          </a:r>
          <a:r>
            <a:rPr lang="en-US" sz="2300" kern="1200" dirty="0"/>
            <a:t> </a:t>
          </a:r>
          <a:r>
            <a:rPr lang="en-US" sz="2300" kern="1200" dirty="0" err="1"/>
            <a:t>học</a:t>
          </a:r>
          <a:r>
            <a:rPr lang="en-US" sz="2300" kern="1200" dirty="0"/>
            <a:t> </a:t>
          </a:r>
          <a:r>
            <a:rPr lang="en-US" sz="2300" kern="1200" dirty="0" err="1"/>
            <a:t>sâu</a:t>
          </a:r>
          <a:r>
            <a:rPr lang="en-US" sz="2300" kern="1200" dirty="0"/>
            <a:t> </a:t>
          </a:r>
        </a:p>
      </dsp:txBody>
      <dsp:txXfrm>
        <a:off x="0" y="2179"/>
        <a:ext cx="5596865" cy="1486133"/>
      </dsp:txXfrm>
    </dsp:sp>
    <dsp:sp modelId="{7887A201-A5BC-4C03-A9B5-55607A0B9817}">
      <dsp:nvSpPr>
        <dsp:cNvPr id="0" name=""/>
        <dsp:cNvSpPr/>
      </dsp:nvSpPr>
      <dsp:spPr>
        <a:xfrm>
          <a:off x="0" y="1488313"/>
          <a:ext cx="55968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BFC11-57AE-4124-ABAD-B79E3CFC9DBE}">
      <dsp:nvSpPr>
        <dsp:cNvPr id="0" name=""/>
        <dsp:cNvSpPr/>
      </dsp:nvSpPr>
      <dsp:spPr>
        <a:xfrm>
          <a:off x="0" y="1488313"/>
          <a:ext cx="5596865" cy="148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Sử dụng mạng Neural Network để ước tính các giá trị Q-value </a:t>
          </a:r>
        </a:p>
      </dsp:txBody>
      <dsp:txXfrm>
        <a:off x="0" y="1488313"/>
        <a:ext cx="5596865" cy="1486133"/>
      </dsp:txXfrm>
    </dsp:sp>
    <dsp:sp modelId="{AF6CF1E5-7965-46D8-A77D-78F84CCAAAA1}">
      <dsp:nvSpPr>
        <dsp:cNvPr id="0" name=""/>
        <dsp:cNvSpPr/>
      </dsp:nvSpPr>
      <dsp:spPr>
        <a:xfrm>
          <a:off x="0" y="2974446"/>
          <a:ext cx="559686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E2068-59A2-4D47-8CA1-C8897B8C2D50}">
      <dsp:nvSpPr>
        <dsp:cNvPr id="0" name=""/>
        <dsp:cNvSpPr/>
      </dsp:nvSpPr>
      <dsp:spPr>
        <a:xfrm>
          <a:off x="0" y="2974446"/>
          <a:ext cx="5596865" cy="148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Sử dụng một </a:t>
          </a:r>
          <a:r>
            <a:rPr lang="en-US" sz="2300" b="1" kern="1200"/>
            <a:t>bộ lưu trữ trải nghiệm </a:t>
          </a:r>
          <a:r>
            <a:rPr lang="en-US" sz="2300" kern="1200"/>
            <a:t>để lưu lại những trải nghiệm mà tác nhân học được trong quá trình tương tác với môi trường</a:t>
          </a:r>
        </a:p>
      </dsp:txBody>
      <dsp:txXfrm>
        <a:off x="0" y="2974446"/>
        <a:ext cx="5596865" cy="1486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22:02:41.4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22:02:41.4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22:02:41.4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84E14-39FF-4AE0-9500-8B5D75E88AAE}" type="datetimeFigureOut">
              <a:rPr lang="vi-VN" smtClean="0"/>
              <a:t>05/02/2023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07BDD-3081-429D-8847-348304F31B2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1940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6228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qua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78" name="Google Shape;2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cường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2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,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Markov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Gamma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thưởng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mắt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thưởng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lai</a:t>
            </a:r>
            <a:r>
              <a:rPr lang="en-US" dirty="0"/>
              <a:t>. </a:t>
            </a:r>
            <a:endParaRPr dirty="0"/>
          </a:p>
        </p:txBody>
      </p:sp>
      <p:sp>
        <p:nvSpPr>
          <p:cNvPr id="189" name="Google Shape;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0525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2871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8934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5655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07BDD-3081-429D-8847-348304F31B2C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43402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2179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2143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LÀM SAO ĐỂ MỌI NGƯỜI CÓ THỂ THẤY MÌNH TRÌNH BÀY TỚI BƯỚC NÀO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07BDD-3081-429D-8847-348304F31B2C}" type="slidenum">
              <a:rPr lang="vi-VN" smtClean="0"/>
              <a:t>21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3430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cường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chiến</a:t>
            </a:r>
            <a:r>
              <a:rPr lang="en-US" dirty="0"/>
              <a:t>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trải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tac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CHỈ TRÌNH BÀY HAI CÁI TỐT NHẤT LÀ DQN VÀ MPLIGHT</a:t>
            </a:r>
          </a:p>
        </p:txBody>
      </p:sp>
      <p:sp>
        <p:nvSpPr>
          <p:cNvPr id="278" name="Google Shape;2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DQN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07BDD-3081-429D-8847-348304F31B2C}" type="slidenum">
              <a:rPr lang="vi-VN" smtClean="0"/>
              <a:t>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4434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07BDD-3081-429D-8847-348304F31B2C}" type="slidenum">
              <a:rPr lang="vi-VN" smtClean="0"/>
              <a:t>25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3981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9488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20408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TÌM HIỂU VỀ CÁI DELAY GẤP </a:t>
            </a:r>
            <a:endParaRPr dirty="0"/>
          </a:p>
        </p:txBody>
      </p:sp>
      <p:sp>
        <p:nvSpPr>
          <p:cNvPr id="278" name="Google Shape;2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132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674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5857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CHỈ VẼ NHỮNG HÌNH CẦN THIẾT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07BDD-3081-429D-8847-348304F31B2C}" type="slidenum">
              <a:rPr lang="vi-VN" smtClean="0"/>
              <a:t>31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21501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07BDD-3081-429D-8847-348304F31B2C}" type="slidenum">
              <a:rPr lang="vi-VN" smtClean="0"/>
              <a:t>32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85447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VẼ LẠI CÁI BẢNG THEO TABLE TRONG PWP – KHÔNG ĐƯỢC CẮT COP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07BDD-3081-429D-8847-348304F31B2C}" type="slidenum">
              <a:rPr lang="vi-VN" smtClean="0"/>
              <a:t>33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512425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4800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ùn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tràn</a:t>
            </a:r>
            <a:r>
              <a:rPr lang="en-US" dirty="0"/>
              <a:t> </a:t>
            </a:r>
            <a:r>
              <a:rPr lang="en-US" dirty="0" err="1"/>
              <a:t>lan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phố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NÓI ÍT LẠI </a:t>
            </a:r>
            <a:endParaRPr dirty="0"/>
          </a:p>
        </p:txBody>
      </p:sp>
      <p:sp>
        <p:nvSpPr>
          <p:cNvPr id="278" name="Google Shape;2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6003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đèn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đèn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(</a:t>
            </a:r>
            <a:r>
              <a:rPr lang="en-US" dirty="0" err="1"/>
              <a:t>đỏ</a:t>
            </a:r>
            <a:r>
              <a:rPr lang="en-US" dirty="0"/>
              <a:t>, </a:t>
            </a:r>
            <a:r>
              <a:rPr lang="en-US" dirty="0" err="1"/>
              <a:t>vàng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xanh</a:t>
            </a:r>
            <a:r>
              <a:rPr lang="en-US" dirty="0"/>
              <a:t>)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lộ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07BDD-3081-429D-8847-348304F31B2C}" type="slidenum">
              <a:rPr lang="vi-VN" smtClean="0"/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48972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5645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8476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. </a:t>
            </a:r>
            <a:endParaRPr dirty="0"/>
          </a:p>
        </p:txBody>
      </p:sp>
      <p:sp>
        <p:nvSpPr>
          <p:cNvPr id="189" name="Google Shape;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687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9C983-1AD9-4D97-853E-22DDC16C7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C1919-335A-4D41-811E-06CF9F661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0AB6B-AC9B-4476-8FAD-D7A7D41D0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D344F-A2D0-44D8-8311-4B141555C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10C3E-0F3A-4B24-A149-991066CB3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08C3-2361-48D3-BD5D-02DDC8B4BAE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06370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FD2B-1B8D-4E15-9DAE-B4CE844B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7E9903-7578-4C02-A089-1DA518EEA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B3E61-F08F-477C-97B0-A14373BF6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50100-A81D-40D8-A50E-30EBBD690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0CC5D-60B9-4978-A214-552194D2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08C3-2361-48D3-BD5D-02DDC8B4BAE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4237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20FEB0-FBB8-43D5-A2DC-4D0A562DF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54BEA-0450-4C92-A926-63373807DF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304A1-27ED-4362-8499-AB8F0E0AA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5C726-799C-4102-AF36-937BC9FA1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BD913-CE7A-4B32-8F9D-BD4E31E41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08C3-2361-48D3-BD5D-02DDC8B4BAE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49707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9" name="Google Shape;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26"/>
          <p:cNvSpPr>
            <a:spLocks noGrp="1"/>
          </p:cNvSpPr>
          <p:nvPr>
            <p:ph type="pic" idx="2"/>
          </p:nvPr>
        </p:nvSpPr>
        <p:spPr>
          <a:xfrm>
            <a:off x="695326" y="693738"/>
            <a:ext cx="10796587" cy="54483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81941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34"/>
          <p:cNvSpPr>
            <a:spLocks noGrp="1"/>
          </p:cNvSpPr>
          <p:nvPr>
            <p:ph type="pic" idx="2"/>
          </p:nvPr>
        </p:nvSpPr>
        <p:spPr>
          <a:xfrm>
            <a:off x="1363345" y="2316163"/>
            <a:ext cx="2165350" cy="2484437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34"/>
          <p:cNvSpPr>
            <a:spLocks noGrp="1"/>
          </p:cNvSpPr>
          <p:nvPr>
            <p:ph type="pic" idx="3"/>
          </p:nvPr>
        </p:nvSpPr>
        <p:spPr>
          <a:xfrm>
            <a:off x="3786505" y="2316163"/>
            <a:ext cx="2165350" cy="2484437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34"/>
          <p:cNvSpPr>
            <a:spLocks noGrp="1"/>
          </p:cNvSpPr>
          <p:nvPr>
            <p:ph type="pic" idx="4"/>
          </p:nvPr>
        </p:nvSpPr>
        <p:spPr>
          <a:xfrm>
            <a:off x="6209665" y="2316163"/>
            <a:ext cx="2165350" cy="2484437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34"/>
          <p:cNvSpPr>
            <a:spLocks noGrp="1"/>
          </p:cNvSpPr>
          <p:nvPr>
            <p:ph type="pic" idx="5"/>
          </p:nvPr>
        </p:nvSpPr>
        <p:spPr>
          <a:xfrm>
            <a:off x="8632825" y="2316163"/>
            <a:ext cx="2165350" cy="248443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39388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2_Picture with Ca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30"/>
          <p:cNvSpPr>
            <a:spLocks noGrp="1"/>
          </p:cNvSpPr>
          <p:nvPr>
            <p:ph type="pic" idx="2"/>
          </p:nvPr>
        </p:nvSpPr>
        <p:spPr>
          <a:xfrm>
            <a:off x="6702620" y="2298691"/>
            <a:ext cx="663934" cy="663934"/>
          </a:xfrm>
          <a:prstGeom prst="ellipse">
            <a:avLst/>
          </a:prstGeom>
          <a:noFill/>
          <a:ln>
            <a:noFill/>
          </a:ln>
        </p:spPr>
      </p:sp>
      <p:sp>
        <p:nvSpPr>
          <p:cNvPr id="31" name="Google Shape;31;p30"/>
          <p:cNvSpPr>
            <a:spLocks noGrp="1"/>
          </p:cNvSpPr>
          <p:nvPr>
            <p:ph type="pic" idx="3"/>
          </p:nvPr>
        </p:nvSpPr>
        <p:spPr>
          <a:xfrm>
            <a:off x="6702620" y="4117009"/>
            <a:ext cx="663934" cy="663934"/>
          </a:xfrm>
          <a:prstGeom prst="ellipse">
            <a:avLst/>
          </a:prstGeom>
          <a:noFill/>
          <a:ln>
            <a:noFill/>
          </a:ln>
        </p:spPr>
      </p:sp>
      <p:sp>
        <p:nvSpPr>
          <p:cNvPr id="32" name="Google Shape;32;p30"/>
          <p:cNvSpPr>
            <a:spLocks noGrp="1"/>
          </p:cNvSpPr>
          <p:nvPr>
            <p:ph type="pic" idx="4"/>
          </p:nvPr>
        </p:nvSpPr>
        <p:spPr>
          <a:xfrm>
            <a:off x="4791162" y="3254169"/>
            <a:ext cx="663934" cy="663934"/>
          </a:xfrm>
          <a:prstGeom prst="ellipse">
            <a:avLst/>
          </a:prstGeom>
          <a:noFill/>
          <a:ln>
            <a:noFill/>
          </a:ln>
        </p:spPr>
      </p:sp>
      <p:sp>
        <p:nvSpPr>
          <p:cNvPr id="33" name="Google Shape;33;p30"/>
          <p:cNvSpPr>
            <a:spLocks noGrp="1"/>
          </p:cNvSpPr>
          <p:nvPr>
            <p:ph type="pic" idx="5"/>
          </p:nvPr>
        </p:nvSpPr>
        <p:spPr>
          <a:xfrm>
            <a:off x="4791162" y="5009601"/>
            <a:ext cx="663934" cy="663934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58773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31"/>
          <p:cNvSpPr>
            <a:spLocks noGrp="1"/>
          </p:cNvSpPr>
          <p:nvPr>
            <p:ph type="pic" idx="2"/>
          </p:nvPr>
        </p:nvSpPr>
        <p:spPr>
          <a:xfrm>
            <a:off x="5967472" y="708473"/>
            <a:ext cx="5523024" cy="5439915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31"/>
          <p:cNvSpPr txBox="1">
            <a:spLocks noGrp="1"/>
          </p:cNvSpPr>
          <p:nvPr>
            <p:ph type="body" idx="1"/>
          </p:nvPr>
        </p:nvSpPr>
        <p:spPr>
          <a:xfrm>
            <a:off x="1234440" y="1311966"/>
            <a:ext cx="4114800" cy="1317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3A383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83810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3"/>
          <p:cNvSpPr>
            <a:spLocks noGrp="1"/>
          </p:cNvSpPr>
          <p:nvPr>
            <p:ph type="pic" idx="2"/>
          </p:nvPr>
        </p:nvSpPr>
        <p:spPr>
          <a:xfrm>
            <a:off x="8297068" y="704849"/>
            <a:ext cx="3186113" cy="5445919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5520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1_Compariso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29"/>
          <p:cNvSpPr>
            <a:spLocks noGrp="1"/>
          </p:cNvSpPr>
          <p:nvPr>
            <p:ph type="pic" idx="2"/>
          </p:nvPr>
        </p:nvSpPr>
        <p:spPr>
          <a:xfrm>
            <a:off x="708024" y="2489200"/>
            <a:ext cx="10774363" cy="247015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31153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BF471-A5D6-420F-90B7-17F906D0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5B5F5-671F-492E-A6F3-9AA2E4D5F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6855F-9AE1-4A46-BE19-2281E830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DA83D-D664-4EFA-91D9-CE082F521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E9B40-5D38-4876-BF9D-3E0D4EE1A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08C3-2361-48D3-BD5D-02DDC8B4BAE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3999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9BCBD-D9A3-4B63-B2BA-E01DC7FCB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67B50-299F-451E-AF76-F16539066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D461B-9C7D-4848-9457-C4FB49D83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FFB37-11E9-452F-9B23-49CFF3698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CEFAD-1BC2-4864-A52E-0387F53BB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08C3-2361-48D3-BD5D-02DDC8B4BAE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4466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7DB2F-AF02-49D5-B9E7-389D38E5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7DC15-9883-4C23-906B-BBADBDE923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8BD7F-7F00-4C56-B40E-CC5B821FC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38E64-2C72-4105-B1ED-5141A732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309AD-AC1F-4404-80E0-4E9ECCF48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DB55A-5AD7-4458-82D2-119ED4581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08C3-2361-48D3-BD5D-02DDC8B4BAE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00220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03E4D-3A83-4431-B3C4-B1C47839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DB82B-2AD7-45A4-9DC1-380FAC4F5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CB0E6-7DA0-44BA-909B-AE5BF4049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07354C-A57E-4FAC-A2DF-12B93578E6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FFDBB9-4F65-4780-9B88-B87ED6B61E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DDBC2-4469-4AE5-860D-5A91EB909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114F7-696B-4F00-B43F-B59B537A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4E5788-F980-4C7E-A016-A5731CF39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08C3-2361-48D3-BD5D-02DDC8B4BAE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8555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7DC2-DD18-4296-A313-4A3B4FA2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E19C21-150D-48EC-8734-F445F4FDA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B7981A-F3C0-4552-9395-340865491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32BB0-9A51-44A8-845D-7EE3092F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08C3-2361-48D3-BD5D-02DDC8B4BAE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36335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6D4F4C-F79D-4513-86F9-FD9A1B940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D8772-8910-433E-9837-64CCA022B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FB287-3401-44B1-8263-384EABF3B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08C3-2361-48D3-BD5D-02DDC8B4BAE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14298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2699-72CE-42D8-B238-8F5ABFE2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EAE4E-9383-4AD9-B414-6129F8432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DFCF1-D6C9-420F-80A9-DECE272B0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23E45-9354-4D6A-A27C-FFC494CBB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0682D-F13A-4EF6-9D0F-60F74441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C129A-82AF-41A4-9856-4CD436B8D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08C3-2361-48D3-BD5D-02DDC8B4BAE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4991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DDE3C-9D10-4812-9EFA-C132800E2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FF2426-1E9B-476D-B459-D6AF6A50B6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8DF76-601B-43BE-B3D1-1A57D78E5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98481-2F79-49B7-896F-5B13E9896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39875C-C578-472A-BEA1-7A7F3E1BD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4EB24-C430-4EA3-8A33-78431035F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08C3-2361-48D3-BD5D-02DDC8B4BAE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4477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91F6D-F921-4FA9-AAF5-178E21543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30272-4843-4799-A456-F206C5F24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885CE-B4AA-4D58-9F2D-C635F0562A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D3D35-A212-44AB-B23B-F5D07EDDD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CB3CD-9579-4E56-8CCE-4F7ACEAEF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408C3-2361-48D3-BD5D-02DDC8B4BAE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35847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697706" y="699294"/>
            <a:ext cx="10796587" cy="5459412"/>
          </a:xfrm>
          <a:prstGeom prst="rect">
            <a:avLst/>
          </a:prstGeom>
          <a:gradFill>
            <a:gsLst>
              <a:gs pos="0">
                <a:srgbClr val="F25245">
                  <a:alpha val="63921"/>
                </a:srgbClr>
              </a:gs>
              <a:gs pos="7000">
                <a:srgbClr val="F25245">
                  <a:alpha val="63921"/>
                </a:srgbClr>
              </a:gs>
              <a:gs pos="100000">
                <a:srgbClr val="273445">
                  <a:alpha val="77647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TÌM HIỂU CÁC THUẬT TOÁN HỌC TĂNG CƯỜNG CHO BÀI TOÁN ĐIỀU KHIỂN TÍN HIỆU GIAO THÔNG TỰ ĐỘNG </a:t>
            </a:r>
            <a:endParaRPr sz="4400" b="1" dirty="0">
              <a:solidFill>
                <a:schemeClr val="bg1"/>
              </a:solidFill>
              <a:latin typeface="+mj-lt"/>
              <a:ea typeface="Twentieth Century"/>
              <a:cs typeface="Times New Roman" panose="02020603050405020304" pitchFamily="18" charset="0"/>
              <a:sym typeface="Twentieth Centur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28B24C-5BFD-41ED-8107-FD19F2B34A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695326" y="693738"/>
            <a:ext cx="10796587" cy="5459412"/>
          </a:xfrm>
          <a:prstGeom prst="rect">
            <a:avLst/>
          </a:prstGeom>
          <a:gradFill>
            <a:gsLst>
              <a:gs pos="0">
                <a:srgbClr val="F25245">
                  <a:alpha val="63921"/>
                </a:srgbClr>
              </a:gs>
              <a:gs pos="7000">
                <a:srgbClr val="F25245">
                  <a:alpha val="63921"/>
                </a:srgbClr>
              </a:gs>
              <a:gs pos="100000">
                <a:srgbClr val="273445">
                  <a:alpha val="77647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148501" y="2700169"/>
            <a:ext cx="989023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lt1"/>
                </a:solidFill>
                <a:latin typeface="Twentieth Century"/>
                <a:sym typeface="Twentieth Century"/>
              </a:rPr>
              <a:t>3. CƠ SỞ LÝ THUYẾT</a:t>
            </a:r>
            <a:endParaRPr sz="5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5D16AC-9E85-408B-B92D-3293B20726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8602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"/>
          <p:cNvSpPr txBox="1"/>
          <p:nvPr/>
        </p:nvSpPr>
        <p:spPr>
          <a:xfrm>
            <a:off x="838200" y="532157"/>
            <a:ext cx="4389195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Giới</a:t>
            </a:r>
            <a:r>
              <a:rPr lang="en-US" sz="4400" b="1" dirty="0">
                <a:solidFill>
                  <a:srgbClr val="3F3F3F"/>
                </a:solidFill>
                <a:latin typeface="Twentieth Century"/>
                <a:sym typeface="Twentieth Century"/>
              </a:rPr>
              <a:t> </a:t>
            </a:r>
            <a:r>
              <a:rPr lang="en-US" sz="44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thiệu</a:t>
            </a:r>
            <a:r>
              <a:rPr lang="en-US" sz="4400" b="1" dirty="0">
                <a:solidFill>
                  <a:srgbClr val="3F3F3F"/>
                </a:solidFill>
                <a:latin typeface="Twentieth Century"/>
                <a:sym typeface="Twentieth Century"/>
              </a:rPr>
              <a:t> </a:t>
            </a:r>
            <a:r>
              <a:rPr lang="en-US" sz="44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về</a:t>
            </a:r>
            <a:r>
              <a:rPr lang="en-US" sz="4400" b="1" dirty="0">
                <a:solidFill>
                  <a:srgbClr val="3F3F3F"/>
                </a:solidFill>
                <a:latin typeface="Twentieth Century"/>
                <a:sym typeface="Twentieth Century"/>
              </a:rPr>
              <a:t> </a:t>
            </a:r>
            <a:r>
              <a:rPr lang="en-US" sz="44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Học</a:t>
            </a:r>
            <a:r>
              <a:rPr lang="en-US" sz="4400" b="1" dirty="0">
                <a:solidFill>
                  <a:srgbClr val="3F3F3F"/>
                </a:solidFill>
                <a:latin typeface="Twentieth Century"/>
                <a:sym typeface="Twentieth Century"/>
              </a:rPr>
              <a:t> </a:t>
            </a:r>
            <a:r>
              <a:rPr lang="en-US" sz="44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tăng</a:t>
            </a:r>
            <a:r>
              <a:rPr lang="en-US" sz="4400" b="1" dirty="0">
                <a:solidFill>
                  <a:srgbClr val="3F3F3F"/>
                </a:solidFill>
                <a:latin typeface="Twentieth Century"/>
                <a:sym typeface="Twentieth Century"/>
              </a:rPr>
              <a:t> </a:t>
            </a:r>
            <a:r>
              <a:rPr lang="en-US" sz="44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cường</a:t>
            </a:r>
            <a:endParaRPr dirty="0"/>
          </a:p>
        </p:txBody>
      </p:sp>
      <p:sp>
        <p:nvSpPr>
          <p:cNvPr id="302" name="Google Shape;302;p8"/>
          <p:cNvSpPr/>
          <p:nvPr/>
        </p:nvSpPr>
        <p:spPr>
          <a:xfrm>
            <a:off x="699121" y="3094797"/>
            <a:ext cx="569090" cy="27113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3" name="Google Shape;303;p8"/>
          <p:cNvSpPr/>
          <p:nvPr/>
        </p:nvSpPr>
        <p:spPr>
          <a:xfrm>
            <a:off x="0" y="3094797"/>
            <a:ext cx="699121" cy="27113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81FFB7-1088-42B1-856B-A8786CDB9D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2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E0AD5EB6-C0C3-C1E5-E663-5C7DCE209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306" y="2089130"/>
            <a:ext cx="6264309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E756-E4C3-4500-AE16-FC6E30D78D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F4B96-CC55-2F44-3BC3-2073D4BF2BED}"/>
              </a:ext>
            </a:extLst>
          </p:cNvPr>
          <p:cNvSpPr txBox="1"/>
          <p:nvPr/>
        </p:nvSpPr>
        <p:spPr>
          <a:xfrm>
            <a:off x="2653192" y="564038"/>
            <a:ext cx="73290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 err="1"/>
              <a:t>Quy</a:t>
            </a:r>
            <a:r>
              <a:rPr lang="en-US" sz="4400" b="1" dirty="0"/>
              <a:t> </a:t>
            </a:r>
            <a:r>
              <a:rPr lang="en-US" sz="4400" b="1" dirty="0" err="1"/>
              <a:t>trình</a:t>
            </a:r>
            <a:r>
              <a:rPr lang="en-US" sz="4400" b="1" dirty="0"/>
              <a:t> </a:t>
            </a:r>
            <a:r>
              <a:rPr lang="en-US" sz="4400" b="1" dirty="0" err="1"/>
              <a:t>quyết</a:t>
            </a:r>
            <a:r>
              <a:rPr lang="en-US" sz="4400" b="1" dirty="0"/>
              <a:t> </a:t>
            </a:r>
            <a:r>
              <a:rPr lang="en-US" sz="4400" b="1" dirty="0" err="1"/>
              <a:t>định</a:t>
            </a:r>
            <a:r>
              <a:rPr lang="en-US" sz="4400" b="1" dirty="0"/>
              <a:t> Markov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4E7DA9-F82D-4BE6-A7D4-89C637520A66}"/>
                  </a:ext>
                </a:extLst>
              </p:cNvPr>
              <p:cNvSpPr txBox="1"/>
              <p:nvPr/>
            </p:nvSpPr>
            <p:spPr>
              <a:xfrm>
                <a:off x="235248" y="1895466"/>
                <a:ext cx="11721503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Tập </a:t>
                </a: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trạng</a:t>
                </a: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thái</a:t>
                </a: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457200" indent="-457200">
                  <a:buAutoNum type="arabicPeriod"/>
                </a:pPr>
                <a:endParaRPr lang="en-US" sz="2400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457200" indent="-457200">
                  <a:buAutoNum type="arabicPeriod"/>
                </a:pP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Tập</a:t>
                </a: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hành</a:t>
                </a: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động</a:t>
                </a: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A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𝑜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,…,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𝑇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}</m:t>
                    </m:r>
                  </m:oMath>
                </a14:m>
                <a:endParaRPr lang="en-US" sz="2800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457200" indent="-457200">
                  <a:buAutoNum type="arabicPeriod"/>
                </a:pPr>
                <a:endParaRPr lang="en-US" sz="2400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457200" indent="-457200">
                  <a:buAutoNum type="arabicPeriod"/>
                </a:pP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Hàm</a:t>
                </a: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xác</a:t>
                </a: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suất</a:t>
                </a: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chuyển</a:t>
                </a: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đổi</a:t>
                </a: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trạng</a:t>
                </a: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thái</a:t>
                </a: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+1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endParaRPr lang="en-US" sz="2800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457200" indent="-457200">
                  <a:buAutoNum type="arabicPeriod"/>
                </a:pPr>
                <a:endParaRPr lang="en-US" sz="2800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457200" indent="-457200">
                  <a:buAutoNum type="arabicPeriod"/>
                </a:pP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Hàm</a:t>
                </a: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điểm</a:t>
                </a: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thưởng</a:t>
                </a: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endParaRPr lang="en-US" sz="2800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457200" indent="-457200">
                  <a:buAutoNum type="arabicPeriod"/>
                </a:pPr>
                <a:endParaRPr lang="en-US" sz="2400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457200" indent="-457200">
                  <a:buAutoNum type="arabicPeriod"/>
                </a:pP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Hệ</a:t>
                </a: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số</a:t>
                </a: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chiết</a:t>
                </a: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khấu</a:t>
                </a: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∈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0, 1</m:t>
                        </m:r>
                      </m:e>
                    </m:d>
                  </m:oMath>
                </a14:m>
                <a:endParaRPr lang="en-US" sz="2800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4E7DA9-F82D-4BE6-A7D4-89C637520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48" y="1895466"/>
                <a:ext cx="11721503" cy="3785652"/>
              </a:xfrm>
              <a:prstGeom prst="rect">
                <a:avLst/>
              </a:prstGeom>
              <a:blipFill>
                <a:blip r:embed="rId3"/>
                <a:stretch>
                  <a:fillRect l="-937" t="-1771" b="-3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3760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E756-E4C3-4500-AE16-FC6E30D78D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F4B96-CC55-2F44-3BC3-2073D4BF2BED}"/>
              </a:ext>
            </a:extLst>
          </p:cNvPr>
          <p:cNvSpPr txBox="1"/>
          <p:nvPr/>
        </p:nvSpPr>
        <p:spPr>
          <a:xfrm>
            <a:off x="3113460" y="603743"/>
            <a:ext cx="73290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 err="1"/>
              <a:t>Một</a:t>
            </a:r>
            <a:r>
              <a:rPr lang="en-US" sz="4400" b="1" dirty="0"/>
              <a:t> </a:t>
            </a:r>
            <a:r>
              <a:rPr lang="en-US" sz="4400" b="1" dirty="0" err="1"/>
              <a:t>số</a:t>
            </a:r>
            <a:r>
              <a:rPr lang="en-US" sz="4400" b="1" dirty="0"/>
              <a:t> </a:t>
            </a:r>
            <a:r>
              <a:rPr lang="en-US" sz="4400" b="1" dirty="0" err="1"/>
              <a:t>khái</a:t>
            </a:r>
            <a:r>
              <a:rPr lang="en-US" sz="4400" b="1" dirty="0"/>
              <a:t> </a:t>
            </a:r>
            <a:r>
              <a:rPr lang="en-US" sz="4400" b="1" dirty="0" err="1"/>
              <a:t>niệm</a:t>
            </a:r>
            <a:r>
              <a:rPr lang="en-US" sz="4400" b="1" dirty="0"/>
              <a:t> </a:t>
            </a:r>
            <a:r>
              <a:rPr lang="en-US" sz="4400" b="1" dirty="0" err="1"/>
              <a:t>khác</a:t>
            </a:r>
            <a:r>
              <a:rPr lang="en-US" sz="4400" b="1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4E7DA9-F82D-4BE6-A7D4-89C637520A66}"/>
                  </a:ext>
                </a:extLst>
              </p:cNvPr>
              <p:cNvSpPr txBox="1"/>
              <p:nvPr/>
            </p:nvSpPr>
            <p:spPr>
              <a:xfrm>
                <a:off x="235248" y="1895466"/>
                <a:ext cx="11721503" cy="4409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Trajectories: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,…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457200" indent="-457200">
                  <a:buAutoNum type="arabicPeriod"/>
                </a:pPr>
                <a:endParaRPr lang="en-US" sz="2800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457200" indent="-457200">
                  <a:buAutoNum type="arabicPeriod"/>
                </a:pP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Điểm</a:t>
                </a: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thưởng</a:t>
                </a: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tích</a:t>
                </a: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lũy</a:t>
                </a: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tại</a:t>
                </a: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một</a:t>
                </a: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episode</a:t>
                </a:r>
                <a:r>
                  <a:rPr lang="en-US" sz="2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</a:p>
              <a:p>
                <a:pPr marL="457200" indent="-457200">
                  <a:buAutoNum type="arabicPeriod"/>
                </a:pPr>
                <a:endParaRPr lang="en-US" sz="28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</a:rPr>
                      <m:t>+ …+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800" dirty="0">
                    <a:latin typeface="Courier New" panose="02070309020205020404" pitchFamily="49" charset="0"/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sz="2800" dirty="0">
                  <a:latin typeface="Courier New" panose="02070309020205020404" pitchFamily="49" charset="0"/>
                </a:endParaRPr>
              </a:p>
              <a:p>
                <a:endParaRPr lang="en-US" sz="28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3.Điểm </a:t>
                </a: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thưởng</a:t>
                </a: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kỳ</a:t>
                </a: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vọng</a:t>
                </a: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qua </a:t>
                </a:r>
                <a:r>
                  <a:rPr lang="en-US" sz="28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nhiều</a:t>
                </a:r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Trajectories:</a:t>
                </a:r>
              </a:p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457200" indent="-457200">
                  <a:buAutoNum type="arabicPeriod"/>
                </a:pPr>
                <a:endParaRPr lang="en-US" sz="2800" b="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4E7DA9-F82D-4BE6-A7D4-89C637520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48" y="1895466"/>
                <a:ext cx="11721503" cy="4409925"/>
              </a:xfrm>
              <a:prstGeom prst="rect">
                <a:avLst/>
              </a:prstGeom>
              <a:blipFill>
                <a:blip r:embed="rId3"/>
                <a:stretch>
                  <a:fillRect l="-1093" t="-1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50229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E756-E4C3-4500-AE16-FC6E30D78D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F4B96-CC55-2F44-3BC3-2073D4BF2BED}"/>
              </a:ext>
            </a:extLst>
          </p:cNvPr>
          <p:cNvSpPr txBox="1"/>
          <p:nvPr/>
        </p:nvSpPr>
        <p:spPr>
          <a:xfrm>
            <a:off x="2431494" y="51419"/>
            <a:ext cx="73290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/>
              <a:t>Mô</a:t>
            </a:r>
            <a:r>
              <a:rPr lang="en-US" sz="4400" b="1" dirty="0"/>
              <a:t> </a:t>
            </a:r>
            <a:r>
              <a:rPr lang="en-US" sz="4400" b="1" dirty="0" err="1"/>
              <a:t>hình</a:t>
            </a:r>
            <a:r>
              <a:rPr lang="en-US" sz="4400" b="1" dirty="0"/>
              <a:t> </a:t>
            </a:r>
            <a:r>
              <a:rPr lang="en-US" sz="4400" b="1" dirty="0" err="1"/>
              <a:t>hóa</a:t>
            </a:r>
            <a:r>
              <a:rPr lang="en-US" sz="4400" b="1" dirty="0"/>
              <a:t> </a:t>
            </a:r>
            <a:r>
              <a:rPr lang="en-US" sz="4400" b="1" dirty="0" err="1"/>
              <a:t>Bài</a:t>
            </a:r>
            <a:r>
              <a:rPr lang="en-US" sz="4400" b="1" dirty="0"/>
              <a:t> </a:t>
            </a:r>
            <a:r>
              <a:rPr lang="en-US" sz="4400" b="1" dirty="0" err="1"/>
              <a:t>toán</a:t>
            </a:r>
            <a:r>
              <a:rPr lang="en-US" sz="4400" b="1" dirty="0"/>
              <a:t> </a:t>
            </a:r>
            <a:r>
              <a:rPr lang="en-US" sz="4400" b="1" dirty="0" err="1"/>
              <a:t>Điều</a:t>
            </a:r>
            <a:r>
              <a:rPr lang="en-US" sz="4400" b="1" dirty="0"/>
              <a:t> </a:t>
            </a:r>
            <a:r>
              <a:rPr lang="en-US" sz="4400" b="1" dirty="0" err="1"/>
              <a:t>khiển</a:t>
            </a:r>
            <a:r>
              <a:rPr lang="en-US" sz="4400" b="1" dirty="0"/>
              <a:t> </a:t>
            </a:r>
            <a:r>
              <a:rPr lang="en-US" sz="4400" b="1" dirty="0" err="1"/>
              <a:t>tín</a:t>
            </a:r>
            <a:r>
              <a:rPr lang="en-US" sz="4400" b="1" dirty="0"/>
              <a:t> </a:t>
            </a:r>
            <a:r>
              <a:rPr lang="en-US" sz="4400" b="1" dirty="0" err="1"/>
              <a:t>hiệu</a:t>
            </a:r>
            <a:r>
              <a:rPr lang="en-US" sz="4400" b="1" dirty="0"/>
              <a:t> </a:t>
            </a:r>
            <a:r>
              <a:rPr lang="en-US" sz="4400" b="1" dirty="0" err="1"/>
              <a:t>giao</a:t>
            </a:r>
            <a:r>
              <a:rPr lang="en-US" sz="4400" b="1" dirty="0"/>
              <a:t> </a:t>
            </a:r>
            <a:r>
              <a:rPr lang="en-US" sz="4400" b="1" dirty="0" err="1"/>
              <a:t>thông</a:t>
            </a:r>
            <a:endParaRPr lang="en-US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E7DA9-F82D-4BE6-A7D4-89C637520A66}"/>
              </a:ext>
            </a:extLst>
          </p:cNvPr>
          <p:cNvSpPr txBox="1"/>
          <p:nvPr/>
        </p:nvSpPr>
        <p:spPr>
          <a:xfrm>
            <a:off x="235246" y="1614572"/>
            <a:ext cx="11721503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+mj-lt"/>
                <a:cs typeface="Courier New" panose="02070309020205020404" pitchFamily="49" charset="0"/>
              </a:rPr>
              <a:t>Định</a:t>
            </a:r>
            <a:r>
              <a:rPr lang="en-US" sz="2800" b="1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+mj-lt"/>
                <a:cs typeface="Courier New" panose="02070309020205020404" pitchFamily="49" charset="0"/>
              </a:rPr>
              <a:t>nghĩa</a:t>
            </a:r>
            <a:r>
              <a:rPr lang="en-US" sz="2800" b="1" dirty="0">
                <a:latin typeface="+mj-lt"/>
                <a:cs typeface="Courier New" panose="02070309020205020404" pitchFamily="49" charset="0"/>
              </a:rPr>
              <a:t> 1 – </a:t>
            </a:r>
            <a:r>
              <a:rPr lang="en-US" sz="2800" b="1" dirty="0" err="1">
                <a:latin typeface="+mj-lt"/>
                <a:cs typeface="Courier New" panose="02070309020205020404" pitchFamily="49" charset="0"/>
              </a:rPr>
              <a:t>Chuyển</a:t>
            </a:r>
            <a:r>
              <a:rPr lang="en-US" sz="2800" b="1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+mj-lt"/>
                <a:cs typeface="Courier New" panose="02070309020205020404" pitchFamily="49" charset="0"/>
              </a:rPr>
              <a:t>động</a:t>
            </a:r>
            <a:r>
              <a:rPr lang="en-US" sz="2800" b="1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+mj-lt"/>
                <a:cs typeface="Courier New" panose="02070309020205020404" pitchFamily="49" charset="0"/>
              </a:rPr>
              <a:t>giao</a:t>
            </a:r>
            <a:r>
              <a:rPr lang="en-US" sz="2800" b="1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+mj-lt"/>
                <a:cs typeface="Courier New" panose="02070309020205020404" pitchFamily="49" charset="0"/>
              </a:rPr>
              <a:t>thông</a:t>
            </a:r>
            <a:r>
              <a:rPr lang="en-US" sz="2800" b="1" dirty="0">
                <a:latin typeface="+mj-lt"/>
                <a:cs typeface="Courier New" panose="02070309020205020404" pitchFamily="49" charset="0"/>
              </a:rPr>
              <a:t>:  </a:t>
            </a:r>
            <a:r>
              <a:rPr lang="vi-VN" sz="2800" dirty="0">
                <a:latin typeface="+mj-lt"/>
                <a:cs typeface="Courier New" panose="02070309020205020404" pitchFamily="49" charset="0"/>
              </a:rPr>
              <a:t>Một chuyển động giao thông được định</a:t>
            </a:r>
            <a:r>
              <a:rPr lang="en-US" sz="2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vi-VN" sz="2800" dirty="0">
                <a:latin typeface="+mj-lt"/>
                <a:cs typeface="Courier New" panose="02070309020205020404" pitchFamily="49" charset="0"/>
              </a:rPr>
              <a:t>nghĩa là lưu lượng giao thông chuyển động qua giao lộ từ một làn đường đi vào</a:t>
            </a:r>
            <a:r>
              <a:rPr lang="en-US" sz="2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vi-VN" sz="2800" dirty="0">
                <a:latin typeface="+mj-lt"/>
                <a:cs typeface="Courier New" panose="02070309020205020404" pitchFamily="49" charset="0"/>
              </a:rPr>
              <a:t>đến một làn đường ra theo hướng di chuyển xác định.</a:t>
            </a:r>
            <a:endParaRPr lang="en-US" sz="2800" dirty="0">
              <a:latin typeface="+mj-lt"/>
              <a:cs typeface="Courier New" panose="02070309020205020404" pitchFamily="49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err="1">
                <a:latin typeface="+mj-lt"/>
                <a:cs typeface="Times New Roman" panose="02020603050405020304" pitchFamily="18" charset="0"/>
              </a:rPr>
              <a:t>Định</a:t>
            </a:r>
            <a:r>
              <a:rPr lang="en-US" sz="28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+mj-lt"/>
                <a:cs typeface="Times New Roman" panose="02020603050405020304" pitchFamily="18" charset="0"/>
              </a:rPr>
              <a:t>nghĩa</a:t>
            </a:r>
            <a:r>
              <a:rPr lang="en-US" sz="2800" b="1" dirty="0">
                <a:latin typeface="+mj-lt"/>
                <a:cs typeface="Times New Roman" panose="02020603050405020304" pitchFamily="18" charset="0"/>
              </a:rPr>
              <a:t> 2 – </a:t>
            </a:r>
            <a:r>
              <a:rPr lang="en-US" sz="2800" b="1" dirty="0" err="1">
                <a:latin typeface="+mj-lt"/>
                <a:cs typeface="Times New Roman" panose="02020603050405020304" pitchFamily="18" charset="0"/>
              </a:rPr>
              <a:t>Tín</a:t>
            </a:r>
            <a:r>
              <a:rPr lang="en-US" sz="28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+mj-lt"/>
                <a:cs typeface="Times New Roman" panose="02020603050405020304" pitchFamily="18" charset="0"/>
              </a:rPr>
              <a:t>hiệu</a:t>
            </a:r>
            <a:r>
              <a:rPr lang="en-US" sz="2800" b="1" dirty="0">
                <a:latin typeface="+mj-lt"/>
                <a:cs typeface="Times New Roman" panose="02020603050405020304" pitchFamily="18" charset="0"/>
              </a:rPr>
              <a:t> di </a:t>
            </a:r>
            <a:r>
              <a:rPr lang="en-US" sz="2800" b="1" dirty="0" err="1">
                <a:latin typeface="+mj-lt"/>
                <a:cs typeface="Times New Roman" panose="02020603050405020304" pitchFamily="18" charset="0"/>
              </a:rPr>
              <a:t>chuyển</a:t>
            </a:r>
            <a:r>
              <a:rPr lang="en-US" sz="2800" b="1" dirty="0">
                <a:latin typeface="+mj-lt"/>
                <a:cs typeface="Times New Roman" panose="02020603050405020304" pitchFamily="18" charset="0"/>
              </a:rPr>
              <a:t>:  </a:t>
            </a:r>
            <a:r>
              <a:rPr lang="vi-VN" sz="2800" dirty="0">
                <a:latin typeface="+mj-lt"/>
                <a:cs typeface="Times New Roman" panose="02020603050405020304" pitchFamily="18" charset="0"/>
              </a:rPr>
              <a:t>Tín hiệu di chuyển là tín hiệu quyết định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2800" dirty="0">
                <a:latin typeface="+mj-lt"/>
                <a:cs typeface="Times New Roman" panose="02020603050405020304" pitchFamily="18" charset="0"/>
              </a:rPr>
              <a:t>cho sự di chuyển hoặc dừng lại của các hướng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2800" dirty="0">
                <a:latin typeface="+mj-lt"/>
                <a:cs typeface="Times New Roman" panose="02020603050405020304" pitchFamily="18" charset="0"/>
              </a:rPr>
              <a:t>chuyển động giao thông bị phụ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2800" dirty="0">
                <a:latin typeface="+mj-lt"/>
                <a:cs typeface="Times New Roman" panose="02020603050405020304" pitchFamily="18" charset="0"/>
              </a:rPr>
              <a:t>thuộc bởi </a:t>
            </a:r>
            <a:r>
              <a:rPr lang="en-US" sz="2800" dirty="0" err="1">
                <a:latin typeface="+mj-lt"/>
                <a:cs typeface="Times New Roman" panose="02020603050405020304" pitchFamily="18" charset="0"/>
              </a:rPr>
              <a:t>đèn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+mj-lt"/>
                <a:cs typeface="Times New Roman" panose="02020603050405020304" pitchFamily="18" charset="0"/>
              </a:rPr>
              <a:t>tín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+mj-lt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. 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err="1">
                <a:latin typeface="+mj-lt"/>
                <a:cs typeface="Times New Roman" panose="02020603050405020304" pitchFamily="18" charset="0"/>
              </a:rPr>
              <a:t>Định</a:t>
            </a:r>
            <a:r>
              <a:rPr lang="en-US" sz="28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+mj-lt"/>
                <a:cs typeface="Times New Roman" panose="02020603050405020304" pitchFamily="18" charset="0"/>
              </a:rPr>
              <a:t>nghĩa</a:t>
            </a:r>
            <a:r>
              <a:rPr lang="en-US" sz="2800" b="1" dirty="0">
                <a:latin typeface="+mj-lt"/>
                <a:cs typeface="Times New Roman" panose="02020603050405020304" pitchFamily="18" charset="0"/>
              </a:rPr>
              <a:t> 3 – </a:t>
            </a:r>
            <a:r>
              <a:rPr lang="en-US" sz="2800" b="1" dirty="0" err="1">
                <a:latin typeface="+mj-lt"/>
                <a:cs typeface="Times New Roman" panose="02020603050405020304" pitchFamily="18" charset="0"/>
              </a:rPr>
              <a:t>Giai</a:t>
            </a:r>
            <a:r>
              <a:rPr lang="en-US" sz="28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+mj-lt"/>
                <a:cs typeface="Times New Roman" panose="02020603050405020304" pitchFamily="18" charset="0"/>
              </a:rPr>
              <a:t>đoạn</a:t>
            </a:r>
            <a:r>
              <a:rPr lang="en-US" sz="28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+mj-lt"/>
                <a:cs typeface="Times New Roman" panose="02020603050405020304" pitchFamily="18" charset="0"/>
              </a:rPr>
              <a:t>tín</a:t>
            </a:r>
            <a:r>
              <a:rPr lang="en-US" sz="28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+mj-lt"/>
                <a:cs typeface="Times New Roman" panose="02020603050405020304" pitchFamily="18" charset="0"/>
              </a:rPr>
              <a:t>hiệu</a:t>
            </a:r>
            <a:r>
              <a:rPr lang="en-US" sz="2800" b="1" dirty="0">
                <a:latin typeface="+mj-lt"/>
                <a:cs typeface="Times New Roman" panose="02020603050405020304" pitchFamily="18" charset="0"/>
              </a:rPr>
              <a:t> (Signal Phase): </a:t>
            </a:r>
            <a:r>
              <a:rPr lang="vi-VN" sz="2800" dirty="0">
                <a:latin typeface="+mj-lt"/>
                <a:cs typeface="Times New Roman" panose="02020603050405020304" pitchFamily="18" charset="0"/>
              </a:rPr>
              <a:t>Việc điều khiển </a:t>
            </a:r>
            <a:r>
              <a:rPr lang="vi-VN" sz="2800" b="1" dirty="0">
                <a:latin typeface="+mj-lt"/>
                <a:cs typeface="Times New Roman" panose="02020603050405020304" pitchFamily="18" charset="0"/>
              </a:rPr>
              <a:t>tín hiệu </a:t>
            </a:r>
            <a:r>
              <a:rPr lang="en-US" sz="2800" b="1" dirty="0">
                <a:latin typeface="+mj-lt"/>
                <a:cs typeface="Times New Roman" panose="02020603050405020304" pitchFamily="18" charset="0"/>
              </a:rPr>
              <a:t>di </a:t>
            </a:r>
            <a:r>
              <a:rPr lang="en-US" sz="2800" b="1" dirty="0" err="1">
                <a:latin typeface="+mj-lt"/>
                <a:cs typeface="Times New Roman" panose="02020603050405020304" pitchFamily="18" charset="0"/>
              </a:rPr>
              <a:t>chuyển</a:t>
            </a:r>
            <a:r>
              <a:rPr lang="en-US" sz="28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2800" dirty="0">
                <a:latin typeface="+mj-lt"/>
                <a:cs typeface="Times New Roman" panose="02020603050405020304" pitchFamily="18" charset="0"/>
              </a:rPr>
              <a:t>được phân ra theo một tập các giai đoạn (phases). Mỗi giai đoạn tín hiệu được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vi-VN" sz="2800" dirty="0">
                <a:latin typeface="+mj-lt"/>
                <a:cs typeface="Times New Roman" panose="02020603050405020304" pitchFamily="18" charset="0"/>
              </a:rPr>
              <a:t>xác định là một tập các hướng </a:t>
            </a:r>
            <a:r>
              <a:rPr lang="vi-VN" sz="2800" b="1" dirty="0">
                <a:latin typeface="+mj-lt"/>
                <a:cs typeface="Times New Roman" panose="02020603050405020304" pitchFamily="18" charset="0"/>
              </a:rPr>
              <a:t>chuyển động giao thông </a:t>
            </a:r>
            <a:r>
              <a:rPr lang="vi-VN" sz="2800" dirty="0">
                <a:latin typeface="+mj-lt"/>
                <a:cs typeface="Times New Roman" panose="02020603050405020304" pitchFamily="18" charset="0"/>
              </a:rPr>
              <a:t>được cho phép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.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AutoNum type="arabicPeriod"/>
            </a:pPr>
            <a:endParaRPr lang="en-US" sz="2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6880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6B6E1-9A48-BBA6-2C07-37B03BB8782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algn="r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lvl="0" indent="0" algn="r">
                <a:spcBef>
                  <a:spcPts val="0"/>
                </a:spcBef>
                <a:spcAft>
                  <a:spcPts val="600"/>
                </a:spcAft>
                <a:buNone/>
              </a:pPr>
              <a:t>15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1D7074D-8092-875F-C3D6-C1BADE83B21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9" b="3289"/>
          <a:stretch>
            <a:fillRect/>
          </a:stretch>
        </p:blipFill>
        <p:spPr>
          <a:xfrm>
            <a:off x="5605396" y="1480837"/>
            <a:ext cx="6453144" cy="408234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DDA1A7-043B-BA96-793F-250FA4436076}"/>
              </a:ext>
            </a:extLst>
          </p:cNvPr>
          <p:cNvSpPr txBox="1"/>
          <p:nvPr/>
        </p:nvSpPr>
        <p:spPr>
          <a:xfrm>
            <a:off x="312421" y="1773815"/>
            <a:ext cx="61006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3200" b="1" dirty="0" err="1">
                <a:latin typeface="+mj-lt"/>
                <a:cs typeface="Times New Roman" panose="02020603050405020304" pitchFamily="18" charset="0"/>
              </a:rPr>
              <a:t>Sử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+mj-lt"/>
                <a:cs typeface="Times New Roman" panose="02020603050405020304" pitchFamily="18" charset="0"/>
              </a:rPr>
              <a:t>dụng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+mj-lt"/>
                <a:cs typeface="Times New Roman" panose="02020603050405020304" pitchFamily="18" charset="0"/>
              </a:rPr>
              <a:t>một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 vector 8-bit </a:t>
            </a:r>
            <a:r>
              <a:rPr lang="en-US" sz="3200" b="1" dirty="0" err="1">
                <a:latin typeface="+mj-lt"/>
                <a:cs typeface="Times New Roman" panose="02020603050405020304" pitchFamily="18" charset="0"/>
              </a:rPr>
              <a:t>đại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+mj-lt"/>
                <a:cs typeface="Times New Roman" panose="02020603050405020304" pitchFamily="18" charset="0"/>
              </a:rPr>
              <a:t>diện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+mj-lt"/>
                <a:cs typeface="Times New Roman" panose="02020603050405020304" pitchFamily="18" charset="0"/>
              </a:rPr>
              <a:t>cho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+mj-lt"/>
                <a:cs typeface="Times New Roman" panose="02020603050405020304" pitchFamily="18" charset="0"/>
              </a:rPr>
              <a:t>một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+mj-lt"/>
                <a:cs typeface="Times New Roman" panose="02020603050405020304" pitchFamily="18" charset="0"/>
              </a:rPr>
              <a:t>giai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+mj-lt"/>
                <a:cs typeface="Times New Roman" panose="02020603050405020304" pitchFamily="18" charset="0"/>
              </a:rPr>
              <a:t>đoạn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+mj-lt"/>
                <a:cs typeface="Times New Roman" panose="02020603050405020304" pitchFamily="18" charset="0"/>
              </a:rPr>
              <a:t>tín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+mj-lt"/>
                <a:cs typeface="Times New Roman" panose="02020603050405020304" pitchFamily="18" charset="0"/>
              </a:rPr>
              <a:t>hiệu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E1323A-5224-BD63-35D2-FDC90E591D58}"/>
              </a:ext>
            </a:extLst>
          </p:cNvPr>
          <p:cNvSpPr txBox="1"/>
          <p:nvPr/>
        </p:nvSpPr>
        <p:spPr>
          <a:xfrm>
            <a:off x="-157586" y="3653025"/>
            <a:ext cx="61000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40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[0, 1, 0, 0, 0, 1, 0, 0] </a:t>
            </a:r>
          </a:p>
        </p:txBody>
      </p:sp>
    </p:spTree>
    <p:extLst>
      <p:ext uri="{BB962C8B-B14F-4D97-AF65-F5344CB8AC3E}">
        <p14:creationId xmlns:p14="http://schemas.microsoft.com/office/powerpoint/2010/main" val="214156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DFA0DD-4061-31D7-4075-8B0574E10F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93EA1-CAF9-4CEF-1B97-2C4466B7BB21}"/>
              </a:ext>
            </a:extLst>
          </p:cNvPr>
          <p:cNvSpPr txBox="1"/>
          <p:nvPr/>
        </p:nvSpPr>
        <p:spPr>
          <a:xfrm>
            <a:off x="2790761" y="227548"/>
            <a:ext cx="673372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/>
              <a:t>Mô</a:t>
            </a:r>
            <a:r>
              <a:rPr lang="en-US" sz="4400" b="1" dirty="0"/>
              <a:t> </a:t>
            </a:r>
            <a:r>
              <a:rPr lang="en-US" sz="4400" b="1" dirty="0" err="1"/>
              <a:t>hình</a:t>
            </a:r>
            <a:r>
              <a:rPr lang="en-US" sz="4400" b="1" dirty="0"/>
              <a:t> </a:t>
            </a:r>
            <a:r>
              <a:rPr lang="en-US" sz="4400" b="1" dirty="0" err="1"/>
              <a:t>hóa</a:t>
            </a:r>
            <a:r>
              <a:rPr lang="en-US" sz="4400" b="1" dirty="0"/>
              <a:t> </a:t>
            </a:r>
            <a:r>
              <a:rPr lang="en-US" sz="4400" b="1" dirty="0" err="1"/>
              <a:t>Bài</a:t>
            </a:r>
            <a:r>
              <a:rPr lang="en-US" sz="4400" b="1" dirty="0"/>
              <a:t> </a:t>
            </a:r>
            <a:r>
              <a:rPr lang="en-US" sz="4400" b="1" dirty="0" err="1"/>
              <a:t>toán</a:t>
            </a:r>
            <a:r>
              <a:rPr lang="en-US" sz="4400" b="1" dirty="0"/>
              <a:t> </a:t>
            </a:r>
            <a:r>
              <a:rPr lang="en-US" sz="4400" b="1" dirty="0" err="1"/>
              <a:t>Điều</a:t>
            </a:r>
            <a:r>
              <a:rPr lang="en-US" sz="4400" b="1" dirty="0"/>
              <a:t> </a:t>
            </a:r>
            <a:r>
              <a:rPr lang="en-US" sz="4400" b="1" dirty="0" err="1"/>
              <a:t>khiển</a:t>
            </a:r>
            <a:r>
              <a:rPr lang="en-US" sz="4400" b="1" dirty="0"/>
              <a:t> </a:t>
            </a:r>
            <a:r>
              <a:rPr lang="en-US" sz="4400" b="1" dirty="0" err="1"/>
              <a:t>tín</a:t>
            </a:r>
            <a:r>
              <a:rPr lang="en-US" sz="4400" b="1" dirty="0"/>
              <a:t> </a:t>
            </a:r>
            <a:r>
              <a:rPr lang="en-US" sz="4400" b="1" dirty="0" err="1"/>
              <a:t>hiệu</a:t>
            </a:r>
            <a:r>
              <a:rPr lang="en-US" sz="4400" b="1" dirty="0"/>
              <a:t> </a:t>
            </a:r>
            <a:r>
              <a:rPr lang="en-US" sz="4400" b="1" dirty="0" err="1"/>
              <a:t>giao</a:t>
            </a:r>
            <a:r>
              <a:rPr lang="en-US" sz="4400" b="1" dirty="0"/>
              <a:t> </a:t>
            </a:r>
            <a:r>
              <a:rPr lang="en-US" sz="4400" b="1" dirty="0" err="1"/>
              <a:t>thông</a:t>
            </a:r>
            <a:endParaRPr lang="en-US" sz="4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B34E7-6B6B-762B-69B2-30ED3B51A37C}"/>
              </a:ext>
            </a:extLst>
          </p:cNvPr>
          <p:cNvSpPr txBox="1"/>
          <p:nvPr/>
        </p:nvSpPr>
        <p:spPr>
          <a:xfrm>
            <a:off x="490953" y="1785842"/>
            <a:ext cx="1134715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 err="1"/>
              <a:t>Trạng</a:t>
            </a:r>
            <a:r>
              <a:rPr lang="en-US" sz="2800" b="1" dirty="0"/>
              <a:t> </a:t>
            </a:r>
            <a:r>
              <a:rPr lang="en-US" sz="2800" b="1" dirty="0" err="1"/>
              <a:t>thái</a:t>
            </a:r>
            <a:r>
              <a:rPr lang="en-US" sz="2800" b="1" dirty="0"/>
              <a:t> </a:t>
            </a:r>
            <a:r>
              <a:rPr lang="en-US" sz="2800" dirty="0"/>
              <a:t>(</a:t>
            </a:r>
            <a:r>
              <a:rPr lang="en-US" sz="2800" b="1" dirty="0"/>
              <a:t>S)</a:t>
            </a:r>
            <a:r>
              <a:rPr lang="en-US" sz="2800" dirty="0"/>
              <a:t>:  </a:t>
            </a:r>
            <a:r>
              <a:rPr lang="en-US" sz="2800" dirty="0" err="1"/>
              <a:t>giai</a:t>
            </a:r>
            <a:r>
              <a:rPr lang="en-US" sz="2800" dirty="0"/>
              <a:t> </a:t>
            </a:r>
            <a:r>
              <a:rPr lang="en-US" sz="2800" dirty="0" err="1"/>
              <a:t>đoạn</a:t>
            </a:r>
            <a:r>
              <a:rPr lang="en-US" sz="2800" dirty="0"/>
              <a:t> </a:t>
            </a:r>
            <a:r>
              <a:rPr lang="en-US" sz="2800" dirty="0" err="1"/>
              <a:t>tín</a:t>
            </a:r>
            <a:r>
              <a:rPr lang="en-US" sz="2800" dirty="0"/>
              <a:t> </a:t>
            </a:r>
            <a:r>
              <a:rPr lang="en-US" sz="2800" dirty="0" err="1"/>
              <a:t>hiệu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</a:t>
            </a:r>
            <a:r>
              <a:rPr lang="en-US" sz="2800" dirty="0" err="1"/>
              <a:t>tại</a:t>
            </a:r>
            <a:r>
              <a:rPr lang="en-US" sz="2800" dirty="0"/>
              <a:t> </a:t>
            </a:r>
            <a:r>
              <a:rPr lang="en-US" sz="2800" dirty="0" err="1"/>
              <a:t>đang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kích</a:t>
            </a:r>
            <a:r>
              <a:rPr lang="en-US" sz="2800" dirty="0"/>
              <a:t> </a:t>
            </a:r>
            <a:r>
              <a:rPr lang="en-US" sz="2800" dirty="0" err="1"/>
              <a:t>hoạt</a:t>
            </a: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 err="1"/>
              <a:t>Hành</a:t>
            </a:r>
            <a:r>
              <a:rPr lang="en-US" sz="2800" b="1" dirty="0"/>
              <a:t> </a:t>
            </a:r>
            <a:r>
              <a:rPr lang="en-US" sz="2800" b="1" dirty="0" err="1"/>
              <a:t>động</a:t>
            </a:r>
            <a:r>
              <a:rPr lang="en-US" sz="2800" b="1" dirty="0"/>
              <a:t> (A)</a:t>
            </a:r>
            <a:r>
              <a:rPr lang="en-US" sz="2800" dirty="0"/>
              <a:t>: </a:t>
            </a:r>
            <a:r>
              <a:rPr lang="en-US" sz="2800" dirty="0" err="1"/>
              <a:t>lựa</a:t>
            </a:r>
            <a:r>
              <a:rPr lang="en-US" sz="2800" dirty="0"/>
              <a:t> </a:t>
            </a:r>
            <a:r>
              <a:rPr lang="en-US" sz="2800" dirty="0" err="1"/>
              <a:t>chọn</a:t>
            </a:r>
            <a:r>
              <a:rPr lang="en-US" sz="2800" dirty="0"/>
              <a:t>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</a:t>
            </a:r>
            <a:r>
              <a:rPr lang="en-US" sz="2800" dirty="0" err="1"/>
              <a:t>hành</a:t>
            </a:r>
            <a:r>
              <a:rPr lang="en-US" sz="2800" dirty="0"/>
              <a:t> </a:t>
            </a:r>
            <a:r>
              <a:rPr lang="en-US" sz="2800" dirty="0" err="1"/>
              <a:t>động</a:t>
            </a:r>
            <a:r>
              <a:rPr lang="en-US" sz="2800" dirty="0"/>
              <a:t> </a:t>
            </a:r>
            <a:r>
              <a:rPr lang="en-US" sz="2800" dirty="0" err="1"/>
              <a:t>giữ</a:t>
            </a:r>
            <a:r>
              <a:rPr lang="en-US" sz="2800" dirty="0"/>
              <a:t> </a:t>
            </a:r>
            <a:r>
              <a:rPr lang="en-US" sz="2800" dirty="0" err="1"/>
              <a:t>hoặc</a:t>
            </a:r>
            <a:r>
              <a:rPr lang="en-US" sz="2800" dirty="0"/>
              <a:t> </a:t>
            </a:r>
            <a:r>
              <a:rPr lang="en-US" sz="2800" dirty="0" err="1"/>
              <a:t>thay</a:t>
            </a:r>
            <a:r>
              <a:rPr lang="en-US" sz="2800" dirty="0"/>
              <a:t> </a:t>
            </a:r>
            <a:r>
              <a:rPr lang="en-US" sz="2800" dirty="0" err="1"/>
              <a:t>đổi</a:t>
            </a:r>
            <a:r>
              <a:rPr lang="en-US" sz="2800" dirty="0"/>
              <a:t> </a:t>
            </a:r>
            <a:r>
              <a:rPr lang="en-US" sz="2800" dirty="0" err="1"/>
              <a:t>màu</a:t>
            </a:r>
            <a:r>
              <a:rPr lang="en-US" sz="2800" dirty="0"/>
              <a:t> </a:t>
            </a:r>
            <a:r>
              <a:rPr lang="en-US" sz="2800" dirty="0" err="1"/>
              <a:t>đèn</a:t>
            </a:r>
            <a:r>
              <a:rPr lang="en-US" sz="2800" dirty="0"/>
              <a:t> </a:t>
            </a:r>
            <a:r>
              <a:rPr lang="en-US" sz="2800" dirty="0" err="1"/>
              <a:t>tín</a:t>
            </a:r>
            <a:r>
              <a:rPr lang="en-US" sz="2800" dirty="0"/>
              <a:t> </a:t>
            </a:r>
            <a:r>
              <a:rPr lang="en-US" sz="2800" dirty="0" err="1"/>
              <a:t>hiệu</a:t>
            </a:r>
            <a:r>
              <a:rPr lang="en-US" sz="2800" dirty="0"/>
              <a:t>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chuyển</a:t>
            </a:r>
            <a:r>
              <a:rPr lang="en-US" sz="2800" dirty="0"/>
              <a:t> </a:t>
            </a:r>
            <a:r>
              <a:rPr lang="en-US" sz="2800" dirty="0" err="1"/>
              <a:t>trạng</a:t>
            </a:r>
            <a:r>
              <a:rPr lang="en-US" sz="2800" dirty="0"/>
              <a:t> </a:t>
            </a:r>
            <a:r>
              <a:rPr lang="en-US" sz="2800" dirty="0" err="1"/>
              <a:t>thái</a:t>
            </a:r>
            <a:r>
              <a:rPr lang="en-US" sz="2800" dirty="0"/>
              <a:t> </a:t>
            </a:r>
            <a:r>
              <a:rPr lang="en-US" sz="2800" dirty="0" err="1"/>
              <a:t>môi</a:t>
            </a:r>
            <a:r>
              <a:rPr lang="en-US" sz="2800" dirty="0"/>
              <a:t> </a:t>
            </a:r>
            <a:r>
              <a:rPr lang="en-US" sz="2800" dirty="0" err="1"/>
              <a:t>trường</a:t>
            </a:r>
            <a:r>
              <a:rPr lang="en-US" sz="2800" dirty="0"/>
              <a:t> sang </a:t>
            </a:r>
            <a:r>
              <a:rPr lang="en-US" sz="2800" dirty="0" err="1"/>
              <a:t>bước</a:t>
            </a:r>
            <a:r>
              <a:rPr lang="en-US" sz="2800" dirty="0"/>
              <a:t> </a:t>
            </a:r>
            <a:r>
              <a:rPr lang="en-US" sz="2800" dirty="0" err="1"/>
              <a:t>thời</a:t>
            </a:r>
            <a:r>
              <a:rPr lang="en-US" sz="2800" dirty="0"/>
              <a:t> </a:t>
            </a:r>
            <a:r>
              <a:rPr lang="en-US" sz="2800" dirty="0" err="1"/>
              <a:t>gian</a:t>
            </a:r>
            <a:r>
              <a:rPr lang="en-US" sz="2800" dirty="0"/>
              <a:t> </a:t>
            </a:r>
            <a:r>
              <a:rPr lang="en-US" sz="2800" dirty="0" err="1"/>
              <a:t>kế</a:t>
            </a:r>
            <a:r>
              <a:rPr lang="en-US" sz="2800" dirty="0"/>
              <a:t> </a:t>
            </a:r>
            <a:r>
              <a:rPr lang="en-US" sz="2800" dirty="0" err="1"/>
              <a:t>tiếp</a:t>
            </a: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 err="1"/>
              <a:t>Hàm</a:t>
            </a:r>
            <a:r>
              <a:rPr lang="en-US" sz="2800" b="1" dirty="0"/>
              <a:t> </a:t>
            </a:r>
            <a:r>
              <a:rPr lang="en-US" sz="2800" b="1" dirty="0" err="1"/>
              <a:t>dịch</a:t>
            </a:r>
            <a:r>
              <a:rPr lang="en-US" sz="2800" b="1" dirty="0"/>
              <a:t> </a:t>
            </a:r>
            <a:r>
              <a:rPr lang="en-US" sz="2800" b="1" dirty="0" err="1"/>
              <a:t>chuyển</a:t>
            </a:r>
            <a:r>
              <a:rPr lang="en-US" sz="2800" b="1" dirty="0"/>
              <a:t> (P): </a:t>
            </a:r>
            <a:r>
              <a:rPr lang="vi-VN" sz="2800" b="0" i="0" dirty="0">
                <a:effectLst/>
              </a:rPr>
              <a:t>được xác định thông qua sự thay đổi</a:t>
            </a:r>
            <a:r>
              <a:rPr lang="en-US" sz="2800" b="0" i="0" dirty="0">
                <a:effectLst/>
              </a:rPr>
              <a:t> </a:t>
            </a:r>
            <a:r>
              <a:rPr lang="vi-VN" sz="2800" b="0" i="0" dirty="0">
                <a:effectLst/>
              </a:rPr>
              <a:t>trạng thái giao thông tại giao lộ tuân theo những chỉ định tín hiệu</a:t>
            </a:r>
            <a:endParaRPr lang="en-US" sz="2800" b="0" i="0" dirty="0">
              <a:effectLst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 err="1"/>
              <a:t>Hàm</a:t>
            </a:r>
            <a:r>
              <a:rPr lang="en-US" sz="2800" b="1" dirty="0"/>
              <a:t> </a:t>
            </a:r>
            <a:r>
              <a:rPr lang="en-US" sz="2800" b="1" dirty="0" err="1"/>
              <a:t>điểm</a:t>
            </a:r>
            <a:r>
              <a:rPr lang="en-US" sz="2800" b="1" dirty="0"/>
              <a:t> </a:t>
            </a:r>
            <a:r>
              <a:rPr lang="en-US" sz="2800" b="1" dirty="0" err="1"/>
              <a:t>thưởng</a:t>
            </a:r>
            <a:r>
              <a:rPr lang="en-US" sz="2800" b="1" dirty="0"/>
              <a:t> (R):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chỉ</a:t>
            </a:r>
            <a:r>
              <a:rPr lang="en-US" sz="2800" dirty="0"/>
              <a:t> </a:t>
            </a:r>
            <a:r>
              <a:rPr lang="en-US" sz="2800" dirty="0" err="1"/>
              <a:t>số</a:t>
            </a:r>
            <a:r>
              <a:rPr lang="en-US" sz="2800" dirty="0"/>
              <a:t> </a:t>
            </a:r>
            <a:r>
              <a:rPr lang="en-US" sz="2800" dirty="0" err="1"/>
              <a:t>đánh</a:t>
            </a:r>
            <a:r>
              <a:rPr lang="en-US" sz="2800" dirty="0"/>
              <a:t> </a:t>
            </a:r>
            <a:r>
              <a:rPr lang="en-US" sz="2800" dirty="0" err="1"/>
              <a:t>giá</a:t>
            </a:r>
            <a:r>
              <a:rPr lang="en-US" sz="2800" dirty="0"/>
              <a:t> </a:t>
            </a:r>
            <a:r>
              <a:rPr lang="en-US" sz="2800" dirty="0" err="1"/>
              <a:t>như</a:t>
            </a:r>
            <a:r>
              <a:rPr lang="en-US" sz="2800" dirty="0"/>
              <a:t> </a:t>
            </a:r>
            <a:r>
              <a:rPr lang="en-US" sz="2800" dirty="0" err="1"/>
              <a:t>độ</a:t>
            </a:r>
            <a:r>
              <a:rPr lang="en-US" sz="2800" dirty="0"/>
              <a:t> </a:t>
            </a:r>
            <a:r>
              <a:rPr lang="en-US" sz="2800" dirty="0" err="1"/>
              <a:t>dài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 </a:t>
            </a:r>
            <a:r>
              <a:rPr lang="en-US" sz="2800" dirty="0" err="1"/>
              <a:t>đợi</a:t>
            </a:r>
            <a:r>
              <a:rPr lang="en-US" sz="2800" dirty="0"/>
              <a:t> </a:t>
            </a:r>
            <a:r>
              <a:rPr lang="en-US" sz="2800" dirty="0" err="1"/>
              <a:t>trên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hướng</a:t>
            </a:r>
            <a:r>
              <a:rPr lang="en-US" sz="2800" dirty="0"/>
              <a:t> </a:t>
            </a:r>
            <a:r>
              <a:rPr lang="en-US" sz="2800" dirty="0" err="1"/>
              <a:t>chuyển</a:t>
            </a:r>
            <a:r>
              <a:rPr lang="en-US" sz="2800" dirty="0"/>
              <a:t> </a:t>
            </a:r>
            <a:r>
              <a:rPr lang="en-US" sz="2800" dirty="0" err="1"/>
              <a:t>động</a:t>
            </a:r>
            <a:r>
              <a:rPr lang="en-US" sz="2800" dirty="0"/>
              <a:t> </a:t>
            </a:r>
            <a:r>
              <a:rPr lang="en-US" sz="2800" dirty="0" err="1"/>
              <a:t>giao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hay </a:t>
            </a:r>
            <a:r>
              <a:rPr lang="en-US" sz="2800" dirty="0" err="1"/>
              <a:t>tổng</a:t>
            </a:r>
            <a:r>
              <a:rPr lang="en-US" sz="2800" dirty="0"/>
              <a:t> </a:t>
            </a:r>
            <a:r>
              <a:rPr lang="en-US" sz="2800" dirty="0" err="1"/>
              <a:t>thời</a:t>
            </a:r>
            <a:r>
              <a:rPr lang="en-US" sz="2800" dirty="0"/>
              <a:t> </a:t>
            </a:r>
            <a:r>
              <a:rPr lang="en-US" sz="2800" dirty="0" err="1"/>
              <a:t>gian</a:t>
            </a:r>
            <a:r>
              <a:rPr lang="en-US" sz="2800" dirty="0"/>
              <a:t> </a:t>
            </a:r>
            <a:r>
              <a:rPr lang="en-US" sz="2800" dirty="0" err="1"/>
              <a:t>chờ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phương</a:t>
            </a:r>
            <a:r>
              <a:rPr lang="en-US" sz="2800" dirty="0"/>
              <a:t> </a:t>
            </a:r>
            <a:r>
              <a:rPr lang="en-US" sz="2800" dirty="0" err="1"/>
              <a:t>tiện</a:t>
            </a:r>
            <a:r>
              <a:rPr lang="en-US" sz="2800" dirty="0"/>
              <a:t>,…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342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/>
          <p:cNvSpPr txBox="1"/>
          <p:nvPr/>
        </p:nvSpPr>
        <p:spPr>
          <a:xfrm>
            <a:off x="583774" y="404808"/>
            <a:ext cx="7340397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Vấn</a:t>
            </a:r>
            <a:r>
              <a:rPr lang="en-US" sz="4400" b="1" dirty="0">
                <a:solidFill>
                  <a:srgbClr val="3F3F3F"/>
                </a:solidFill>
                <a:latin typeface="Twentieth Century"/>
                <a:sym typeface="Twentieth Century"/>
              </a:rPr>
              <a:t> </a:t>
            </a:r>
            <a:r>
              <a:rPr lang="en-US" sz="44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đề</a:t>
            </a:r>
            <a:r>
              <a:rPr lang="en-US" sz="4400" b="1" dirty="0">
                <a:solidFill>
                  <a:srgbClr val="3F3F3F"/>
                </a:solidFill>
                <a:latin typeface="Twentieth Century"/>
                <a:sym typeface="Twentieth Century"/>
              </a:rPr>
              <a:t> </a:t>
            </a:r>
            <a:r>
              <a:rPr lang="en-US" sz="44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điều</a:t>
            </a:r>
            <a:r>
              <a:rPr lang="en-US" sz="4400" b="1" dirty="0">
                <a:solidFill>
                  <a:srgbClr val="3F3F3F"/>
                </a:solidFill>
                <a:latin typeface="Twentieth Century"/>
                <a:sym typeface="Twentieth Century"/>
              </a:rPr>
              <a:t> </a:t>
            </a:r>
            <a:r>
              <a:rPr lang="en-US" sz="44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khiển</a:t>
            </a:r>
            <a:r>
              <a:rPr lang="en-US" sz="4400" b="1" dirty="0">
                <a:solidFill>
                  <a:srgbClr val="3F3F3F"/>
                </a:solidFill>
                <a:latin typeface="Twentieth Century"/>
                <a:sym typeface="Twentieth Century"/>
              </a:rPr>
              <a:t> </a:t>
            </a:r>
            <a:r>
              <a:rPr lang="en-US" sz="44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đa</a:t>
            </a:r>
            <a:r>
              <a:rPr lang="en-US" sz="4400" b="1" dirty="0">
                <a:solidFill>
                  <a:srgbClr val="3F3F3F"/>
                </a:solidFill>
                <a:latin typeface="Twentieth Century"/>
                <a:sym typeface="Twentieth Century"/>
              </a:rPr>
              <a:t> </a:t>
            </a:r>
            <a:r>
              <a:rPr lang="en-US" sz="44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tác</a:t>
            </a:r>
            <a:r>
              <a:rPr lang="en-US" sz="4400" b="1" dirty="0">
                <a:solidFill>
                  <a:srgbClr val="3F3F3F"/>
                </a:solidFill>
                <a:latin typeface="Twentieth Century"/>
                <a:sym typeface="Twentieth Century"/>
              </a:rPr>
              <a:t> </a:t>
            </a:r>
            <a:r>
              <a:rPr lang="en-US" sz="44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nhân</a:t>
            </a:r>
            <a:endParaRPr sz="4400" dirty="0"/>
          </a:p>
        </p:txBody>
      </p:sp>
      <p:grpSp>
        <p:nvGrpSpPr>
          <p:cNvPr id="196" name="Google Shape;196;p4"/>
          <p:cNvGrpSpPr/>
          <p:nvPr/>
        </p:nvGrpSpPr>
        <p:grpSpPr>
          <a:xfrm>
            <a:off x="1955465" y="3692112"/>
            <a:ext cx="1963283" cy="1194250"/>
            <a:chOff x="1158171" y="3692112"/>
            <a:chExt cx="1963283" cy="1194250"/>
          </a:xfrm>
        </p:grpSpPr>
        <p:sp>
          <p:nvSpPr>
            <p:cNvPr id="197" name="Google Shape;197;p4"/>
            <p:cNvSpPr txBox="1"/>
            <p:nvPr/>
          </p:nvSpPr>
          <p:spPr>
            <a:xfrm>
              <a:off x="1158171" y="4147739"/>
              <a:ext cx="1963283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Camera/Smartphone quay lúc chạy xe đường của các thành viên</a:t>
              </a:r>
              <a:endParaRPr/>
            </a:p>
          </p:txBody>
        </p:sp>
        <p:sp>
          <p:nvSpPr>
            <p:cNvPr id="198" name="Google Shape;198;p4"/>
            <p:cNvSpPr txBox="1"/>
            <p:nvPr/>
          </p:nvSpPr>
          <p:spPr>
            <a:xfrm>
              <a:off x="1444715" y="3692112"/>
              <a:ext cx="1390196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>
                  <a:solidFill>
                    <a:schemeClr val="bg1"/>
                  </a:solidFill>
                </a:rPr>
                <a:t>3589</a:t>
              </a:r>
              <a:endParaRPr/>
            </a:p>
          </p:txBody>
        </p:sp>
      </p:grpSp>
      <p:sp>
        <p:nvSpPr>
          <p:cNvPr id="199" name="Google Shape;199;p4"/>
          <p:cNvSpPr/>
          <p:nvPr/>
        </p:nvSpPr>
        <p:spPr>
          <a:xfrm>
            <a:off x="5850546" y="2860656"/>
            <a:ext cx="489318" cy="786164"/>
          </a:xfrm>
          <a:custGeom>
            <a:avLst/>
            <a:gdLst/>
            <a:ahLst/>
            <a:cxnLst/>
            <a:rect l="l" t="t" r="r" b="b"/>
            <a:pathLst>
              <a:path w="399" h="634" extrusionOk="0">
                <a:moveTo>
                  <a:pt x="192" y="398"/>
                </a:moveTo>
                <a:lnTo>
                  <a:pt x="192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192" y="515"/>
                </a:cubicBezTo>
                <a:cubicBezTo>
                  <a:pt x="207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7" y="398"/>
                  <a:pt x="192" y="398"/>
                </a:cubicBezTo>
                <a:close/>
                <a:moveTo>
                  <a:pt x="192" y="236"/>
                </a:moveTo>
                <a:lnTo>
                  <a:pt x="192" y="236"/>
                </a:lnTo>
                <a:cubicBezTo>
                  <a:pt x="148" y="236"/>
                  <a:pt x="118" y="250"/>
                  <a:pt x="74" y="280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89"/>
                  <a:pt x="133" y="44"/>
                  <a:pt x="192" y="44"/>
                </a:cubicBezTo>
                <a:cubicBezTo>
                  <a:pt x="266" y="44"/>
                  <a:pt x="309" y="89"/>
                  <a:pt x="309" y="162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354" y="74"/>
                  <a:pt x="280" y="0"/>
                  <a:pt x="192" y="0"/>
                </a:cubicBezTo>
                <a:cubicBezTo>
                  <a:pt x="104" y="0"/>
                  <a:pt x="45" y="74"/>
                  <a:pt x="45" y="162"/>
                </a:cubicBezTo>
                <a:cubicBezTo>
                  <a:pt x="45" y="309"/>
                  <a:pt x="45" y="309"/>
                  <a:pt x="45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192" y="633"/>
                </a:cubicBezTo>
                <a:cubicBezTo>
                  <a:pt x="309" y="633"/>
                  <a:pt x="398" y="545"/>
                  <a:pt x="398" y="427"/>
                </a:cubicBezTo>
                <a:cubicBezTo>
                  <a:pt x="398" y="324"/>
                  <a:pt x="309" y="236"/>
                  <a:pt x="192" y="236"/>
                </a:cubicBezTo>
                <a:close/>
                <a:moveTo>
                  <a:pt x="192" y="589"/>
                </a:moveTo>
                <a:lnTo>
                  <a:pt x="192" y="589"/>
                </a:lnTo>
                <a:cubicBezTo>
                  <a:pt x="104" y="589"/>
                  <a:pt x="45" y="515"/>
                  <a:pt x="45" y="427"/>
                </a:cubicBezTo>
                <a:cubicBezTo>
                  <a:pt x="45" y="339"/>
                  <a:pt x="104" y="280"/>
                  <a:pt x="192" y="280"/>
                </a:cubicBezTo>
                <a:cubicBezTo>
                  <a:pt x="280" y="280"/>
                  <a:pt x="354" y="339"/>
                  <a:pt x="354" y="427"/>
                </a:cubicBezTo>
                <a:cubicBezTo>
                  <a:pt x="354" y="515"/>
                  <a:pt x="280" y="589"/>
                  <a:pt x="192" y="5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2" name="Google Shape;202;p4"/>
          <p:cNvSpPr/>
          <p:nvPr/>
        </p:nvSpPr>
        <p:spPr>
          <a:xfrm>
            <a:off x="2591424" y="2860656"/>
            <a:ext cx="678518" cy="763330"/>
          </a:xfrm>
          <a:custGeom>
            <a:avLst/>
            <a:gdLst/>
            <a:ahLst/>
            <a:cxnLst/>
            <a:rect l="l" t="t" r="r" b="b"/>
            <a:pathLst>
              <a:path w="546" h="619" extrusionOk="0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lnTo>
                  <a:pt x="413" y="29"/>
                </a:ln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03" name="Google Shape;203;p4"/>
          <p:cNvGrpSpPr/>
          <p:nvPr/>
        </p:nvGrpSpPr>
        <p:grpSpPr>
          <a:xfrm>
            <a:off x="5113564" y="3692112"/>
            <a:ext cx="1963283" cy="978807"/>
            <a:chOff x="3121454" y="3692112"/>
            <a:chExt cx="1963283" cy="978807"/>
          </a:xfrm>
        </p:grpSpPr>
        <p:sp>
          <p:nvSpPr>
            <p:cNvPr id="204" name="Google Shape;204;p4"/>
            <p:cNvSpPr txBox="1"/>
            <p:nvPr/>
          </p:nvSpPr>
          <p:spPr>
            <a:xfrm>
              <a:off x="3121454" y="4147739"/>
              <a:ext cx="1963283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Nguồn ảnh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bổ xung từ internet</a:t>
              </a:r>
              <a:endParaRPr/>
            </a:p>
          </p:txBody>
        </p:sp>
        <p:sp>
          <p:nvSpPr>
            <p:cNvPr id="205" name="Google Shape;205;p4"/>
            <p:cNvSpPr txBox="1"/>
            <p:nvPr/>
          </p:nvSpPr>
          <p:spPr>
            <a:xfrm>
              <a:off x="3407998" y="3692112"/>
              <a:ext cx="139019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>
                  <a:solidFill>
                    <a:schemeClr val="bg1"/>
                  </a:solidFill>
                </a:rPr>
                <a:t>339</a:t>
              </a:r>
              <a:endParaRPr/>
            </a:p>
          </p:txBody>
        </p:sp>
      </p:grpSp>
      <p:grpSp>
        <p:nvGrpSpPr>
          <p:cNvPr id="212" name="Google Shape;212;p4"/>
          <p:cNvGrpSpPr/>
          <p:nvPr/>
        </p:nvGrpSpPr>
        <p:grpSpPr>
          <a:xfrm>
            <a:off x="7985307" y="3692112"/>
            <a:ext cx="1963283" cy="978807"/>
            <a:chOff x="9017062" y="3692112"/>
            <a:chExt cx="1963283" cy="978807"/>
          </a:xfrm>
        </p:grpSpPr>
        <p:sp>
          <p:nvSpPr>
            <p:cNvPr id="213" name="Google Shape;213;p4"/>
            <p:cNvSpPr txBox="1"/>
            <p:nvPr/>
          </p:nvSpPr>
          <p:spPr>
            <a:xfrm>
              <a:off x="9017062" y="4147739"/>
              <a:ext cx="1963283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Bộ dữ liệu dùng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để huấn luyện</a:t>
              </a:r>
              <a:endParaRPr/>
            </a:p>
          </p:txBody>
        </p:sp>
        <p:sp>
          <p:nvSpPr>
            <p:cNvPr id="214" name="Google Shape;214;p4"/>
            <p:cNvSpPr txBox="1"/>
            <p:nvPr/>
          </p:nvSpPr>
          <p:spPr>
            <a:xfrm>
              <a:off x="9303606" y="3692112"/>
              <a:ext cx="139019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>
                  <a:solidFill>
                    <a:schemeClr val="bg1"/>
                  </a:solidFill>
                </a:rPr>
                <a:t>3928</a:t>
              </a:r>
              <a:endParaRPr/>
            </a:p>
          </p:txBody>
        </p:sp>
      </p:grpSp>
      <p:sp>
        <p:nvSpPr>
          <p:cNvPr id="215" name="Google Shape;215;p4"/>
          <p:cNvSpPr/>
          <p:nvPr/>
        </p:nvSpPr>
        <p:spPr>
          <a:xfrm>
            <a:off x="8607600" y="2941074"/>
            <a:ext cx="718696" cy="682912"/>
          </a:xfrm>
          <a:custGeom>
            <a:avLst/>
            <a:gdLst/>
            <a:ahLst/>
            <a:cxnLst/>
            <a:rect l="l" t="t" r="r" b="b"/>
            <a:pathLst>
              <a:path w="634" h="604" extrusionOk="0">
                <a:moveTo>
                  <a:pt x="309" y="44"/>
                </a:moveTo>
                <a:lnTo>
                  <a:pt x="309" y="44"/>
                </a:lnTo>
                <a:close/>
                <a:moveTo>
                  <a:pt x="14" y="220"/>
                </a:moveTo>
                <a:lnTo>
                  <a:pt x="14" y="220"/>
                </a:lnTo>
                <a:cubicBezTo>
                  <a:pt x="279" y="338"/>
                  <a:pt x="279" y="338"/>
                  <a:pt x="279" y="338"/>
                </a:cubicBezTo>
                <a:cubicBezTo>
                  <a:pt x="309" y="353"/>
                  <a:pt x="324" y="353"/>
                  <a:pt x="338" y="338"/>
                </a:cubicBezTo>
                <a:cubicBezTo>
                  <a:pt x="603" y="220"/>
                  <a:pt x="603" y="220"/>
                  <a:pt x="603" y="220"/>
                </a:cubicBezTo>
                <a:cubicBezTo>
                  <a:pt x="633" y="206"/>
                  <a:pt x="633" y="176"/>
                  <a:pt x="603" y="161"/>
                </a:cubicBezTo>
                <a:cubicBezTo>
                  <a:pt x="338" y="14"/>
                  <a:pt x="338" y="14"/>
                  <a:pt x="338" y="14"/>
                </a:cubicBezTo>
                <a:cubicBezTo>
                  <a:pt x="324" y="0"/>
                  <a:pt x="309" y="14"/>
                  <a:pt x="279" y="14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0" y="176"/>
                  <a:pt x="0" y="206"/>
                  <a:pt x="14" y="220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588" y="191"/>
                  <a:pt x="588" y="191"/>
                  <a:pt x="588" y="191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44" y="191"/>
                  <a:pt x="44" y="191"/>
                  <a:pt x="44" y="191"/>
                </a:cubicBezTo>
                <a:lnTo>
                  <a:pt x="309" y="44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44" y="441"/>
                  <a:pt x="44" y="441"/>
                  <a:pt x="44" y="441"/>
                </a:cubicBezTo>
                <a:cubicBezTo>
                  <a:pt x="44" y="441"/>
                  <a:pt x="14" y="427"/>
                  <a:pt x="0" y="427"/>
                </a:cubicBezTo>
                <a:cubicBezTo>
                  <a:pt x="0" y="441"/>
                  <a:pt x="0" y="456"/>
                  <a:pt x="14" y="471"/>
                </a:cubicBezTo>
                <a:cubicBezTo>
                  <a:pt x="279" y="589"/>
                  <a:pt x="279" y="589"/>
                  <a:pt x="279" y="589"/>
                </a:cubicBezTo>
                <a:cubicBezTo>
                  <a:pt x="309" y="603"/>
                  <a:pt x="324" y="603"/>
                  <a:pt x="338" y="589"/>
                </a:cubicBezTo>
                <a:cubicBezTo>
                  <a:pt x="603" y="471"/>
                  <a:pt x="603" y="471"/>
                  <a:pt x="603" y="471"/>
                </a:cubicBezTo>
                <a:cubicBezTo>
                  <a:pt x="618" y="471"/>
                  <a:pt x="633" y="441"/>
                  <a:pt x="633" y="427"/>
                </a:cubicBezTo>
                <a:cubicBezTo>
                  <a:pt x="618" y="427"/>
                  <a:pt x="588" y="441"/>
                  <a:pt x="588" y="441"/>
                </a:cubicBezTo>
                <a:lnTo>
                  <a:pt x="309" y="559"/>
                </a:lnTo>
                <a:close/>
                <a:moveTo>
                  <a:pt x="14" y="338"/>
                </a:moveTo>
                <a:lnTo>
                  <a:pt x="14" y="338"/>
                </a:lnTo>
                <a:cubicBezTo>
                  <a:pt x="279" y="471"/>
                  <a:pt x="279" y="471"/>
                  <a:pt x="279" y="471"/>
                </a:cubicBezTo>
                <a:cubicBezTo>
                  <a:pt x="309" y="471"/>
                  <a:pt x="324" y="471"/>
                  <a:pt x="338" y="471"/>
                </a:cubicBezTo>
                <a:cubicBezTo>
                  <a:pt x="603" y="338"/>
                  <a:pt x="603" y="338"/>
                  <a:pt x="603" y="338"/>
                </a:cubicBezTo>
                <a:cubicBezTo>
                  <a:pt x="618" y="338"/>
                  <a:pt x="633" y="309"/>
                  <a:pt x="633" y="294"/>
                </a:cubicBezTo>
                <a:cubicBezTo>
                  <a:pt x="618" y="309"/>
                  <a:pt x="588" y="309"/>
                  <a:pt x="588" y="309"/>
                </a:cubicBezTo>
                <a:cubicBezTo>
                  <a:pt x="309" y="441"/>
                  <a:pt x="309" y="441"/>
                  <a:pt x="309" y="44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309"/>
                  <a:pt x="14" y="309"/>
                  <a:pt x="0" y="294"/>
                </a:cubicBezTo>
                <a:cubicBezTo>
                  <a:pt x="0" y="309"/>
                  <a:pt x="0" y="338"/>
                  <a:pt x="14" y="3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" name="Plus Sign 26">
            <a:extLst>
              <a:ext uri="{FF2B5EF4-FFF2-40B4-BE49-F238E27FC236}">
                <a16:creationId xmlns:a16="http://schemas.microsoft.com/office/drawing/2014/main" id="{58C5042B-EF78-4A14-AAF5-A687AC78BB16}"/>
              </a:ext>
            </a:extLst>
          </p:cNvPr>
          <p:cNvSpPr/>
          <p:nvPr/>
        </p:nvSpPr>
        <p:spPr>
          <a:xfrm>
            <a:off x="4031700" y="3310447"/>
            <a:ext cx="866491" cy="763330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Equals 27">
            <a:extLst>
              <a:ext uri="{FF2B5EF4-FFF2-40B4-BE49-F238E27FC236}">
                <a16:creationId xmlns:a16="http://schemas.microsoft.com/office/drawing/2014/main" id="{F520B1AD-5C72-4FEE-A61F-774CB52C2324}"/>
              </a:ext>
            </a:extLst>
          </p:cNvPr>
          <p:cNvSpPr/>
          <p:nvPr/>
        </p:nvSpPr>
        <p:spPr>
          <a:xfrm>
            <a:off x="7057680" y="3409843"/>
            <a:ext cx="866491" cy="564537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E756-E4C3-4500-AE16-FC6E30D78D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3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46BDDCBD-3AD1-E9B6-D958-8750CA4FC7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106" y="1429129"/>
            <a:ext cx="6582919" cy="46280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193306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8C97871-70BF-78D3-A673-AF7B59D91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668463"/>
            <a:ext cx="4191000" cy="334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5428D2-13EF-5BEE-B636-79D997A6B7B5}"/>
              </a:ext>
            </a:extLst>
          </p:cNvPr>
          <p:cNvSpPr txBox="1"/>
          <p:nvPr/>
        </p:nvSpPr>
        <p:spPr>
          <a:xfrm>
            <a:off x="1134446" y="5142135"/>
            <a:ext cx="4191000" cy="6683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 dirty="0" err="1">
                <a:solidFill>
                  <a:srgbClr val="FFFFFF"/>
                </a:solidFill>
              </a:rPr>
              <a:t>Mô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  <a:r>
              <a:rPr lang="en-US" sz="2400" b="1" dirty="0" err="1">
                <a:solidFill>
                  <a:srgbClr val="FFFFFF"/>
                </a:solidFill>
              </a:rPr>
              <a:t>hình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  <a:r>
              <a:rPr lang="en-US" sz="2400" b="1" dirty="0" err="1">
                <a:solidFill>
                  <a:srgbClr val="FFFFFF"/>
                </a:solidFill>
              </a:rPr>
              <a:t>đa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  <a:r>
              <a:rPr lang="en-US" sz="2400" b="1" dirty="0" err="1">
                <a:solidFill>
                  <a:srgbClr val="FFFFFF"/>
                </a:solidFill>
              </a:rPr>
              <a:t>tác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  <a:r>
              <a:rPr lang="en-US" sz="2400" b="1" dirty="0" err="1">
                <a:solidFill>
                  <a:srgbClr val="FFFFFF"/>
                </a:solidFill>
              </a:rPr>
              <a:t>nhân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  <a:r>
              <a:rPr lang="en-US" sz="2400" b="1" dirty="0" err="1">
                <a:solidFill>
                  <a:srgbClr val="FFFFFF"/>
                </a:solidFill>
              </a:rPr>
              <a:t>độc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  <a:r>
              <a:rPr lang="en-US" sz="2400" b="1" dirty="0" err="1">
                <a:solidFill>
                  <a:srgbClr val="FFFFFF"/>
                </a:solidFill>
              </a:rPr>
              <a:t>lập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F1321EE-9FE6-55CA-E3CC-63BC430F3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150" y="1668463"/>
            <a:ext cx="5407025" cy="3340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C96F5A-E4C7-8224-8E4B-31AE6CCC4912}"/>
              </a:ext>
            </a:extLst>
          </p:cNvPr>
          <p:cNvSpPr txBox="1"/>
          <p:nvPr/>
        </p:nvSpPr>
        <p:spPr>
          <a:xfrm>
            <a:off x="5518150" y="5142135"/>
            <a:ext cx="5407025" cy="6683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 dirty="0" err="1">
                <a:solidFill>
                  <a:srgbClr val="FFFFFF"/>
                </a:solidFill>
              </a:rPr>
              <a:t>Mô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  <a:r>
              <a:rPr lang="en-US" sz="2400" b="1" dirty="0" err="1">
                <a:solidFill>
                  <a:srgbClr val="FFFFFF"/>
                </a:solidFill>
              </a:rPr>
              <a:t>hình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  <a:r>
              <a:rPr lang="en-US" sz="2400" b="1" dirty="0" err="1">
                <a:solidFill>
                  <a:srgbClr val="FFFFFF"/>
                </a:solidFill>
              </a:rPr>
              <a:t>đa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  <a:r>
              <a:rPr lang="en-US" sz="2400" b="1" dirty="0" err="1">
                <a:solidFill>
                  <a:srgbClr val="FFFFFF"/>
                </a:solidFill>
              </a:rPr>
              <a:t>tác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  <a:r>
              <a:rPr lang="en-US" sz="2400" b="1" dirty="0" err="1">
                <a:solidFill>
                  <a:srgbClr val="FFFFFF"/>
                </a:solidFill>
              </a:rPr>
              <a:t>nhân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  <a:r>
              <a:rPr lang="en-US" sz="2400" b="1" dirty="0" err="1">
                <a:solidFill>
                  <a:srgbClr val="FFFFFF"/>
                </a:solidFill>
              </a:rPr>
              <a:t>kết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  <a:r>
              <a:rPr lang="en-US" sz="2400" b="1" dirty="0" err="1">
                <a:solidFill>
                  <a:srgbClr val="FFFFFF"/>
                </a:solidFill>
              </a:rPr>
              <a:t>hợp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F0FEF0-1A6B-0D41-DB6F-26E844B29E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707624" y="6382512"/>
            <a:ext cx="685800" cy="32004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indent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lvl="0" indent="0" algn="r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18</a:t>
            </a:fld>
            <a:endParaRPr lang="en-US" sz="4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745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695326" y="693738"/>
            <a:ext cx="10796587" cy="5459412"/>
          </a:xfrm>
          <a:prstGeom prst="rect">
            <a:avLst/>
          </a:prstGeom>
          <a:gradFill>
            <a:gsLst>
              <a:gs pos="0">
                <a:srgbClr val="F25245">
                  <a:alpha val="63921"/>
                </a:srgbClr>
              </a:gs>
              <a:gs pos="7000">
                <a:srgbClr val="F25245">
                  <a:alpha val="63921"/>
                </a:srgbClr>
              </a:gs>
              <a:gs pos="100000">
                <a:srgbClr val="273445">
                  <a:alpha val="77647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148501" y="2876112"/>
            <a:ext cx="989023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lt1"/>
                </a:solidFill>
                <a:latin typeface="Twentieth Century"/>
                <a:sym typeface="Twentieth Century"/>
              </a:rPr>
              <a:t>4. CÁC BỘ ĐIỀU KHIỂN ĐỀ XUẤT  </a:t>
            </a:r>
            <a:endParaRPr sz="5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27F182-F6D3-4E37-9FDF-0786DEC98A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1605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4"/>
          <p:cNvSpPr txBox="1"/>
          <p:nvPr/>
        </p:nvSpPr>
        <p:spPr>
          <a:xfrm>
            <a:off x="2936221" y="816202"/>
            <a:ext cx="6319557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Sinh</a:t>
            </a:r>
            <a:r>
              <a:rPr lang="en-US" sz="4400" b="1" dirty="0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4400" b="1" dirty="0" err="1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Viên</a:t>
            </a:r>
            <a:r>
              <a:rPr lang="en-US" sz="4400" b="1" dirty="0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4400" b="1" dirty="0" err="1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Thực</a:t>
            </a:r>
            <a:r>
              <a:rPr lang="en-US" sz="4400" b="1" dirty="0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4400" b="1" dirty="0" err="1">
                <a:solidFill>
                  <a:srgbClr val="3F3F3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Hiện</a:t>
            </a:r>
            <a:endParaRPr dirty="0"/>
          </a:p>
        </p:txBody>
      </p:sp>
      <p:grpSp>
        <p:nvGrpSpPr>
          <p:cNvPr id="482" name="Google Shape;482;p14"/>
          <p:cNvGrpSpPr/>
          <p:nvPr/>
        </p:nvGrpSpPr>
        <p:grpSpPr>
          <a:xfrm>
            <a:off x="3401710" y="2033104"/>
            <a:ext cx="5388578" cy="1163320"/>
            <a:chOff x="1363345" y="4800600"/>
            <a:chExt cx="2165350" cy="701627"/>
          </a:xfrm>
        </p:grpSpPr>
        <p:sp>
          <p:nvSpPr>
            <p:cNvPr id="483" name="Google Shape;483;p14"/>
            <p:cNvSpPr/>
            <p:nvPr/>
          </p:nvSpPr>
          <p:spPr>
            <a:xfrm>
              <a:off x="1363345" y="4800600"/>
              <a:ext cx="2165350" cy="7016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484" name="Google Shape;484;p14"/>
            <p:cNvGrpSpPr/>
            <p:nvPr/>
          </p:nvGrpSpPr>
          <p:grpSpPr>
            <a:xfrm>
              <a:off x="1489092" y="4832900"/>
              <a:ext cx="1913853" cy="617113"/>
              <a:chOff x="1784816" y="4100836"/>
              <a:chExt cx="1913853" cy="617113"/>
            </a:xfrm>
          </p:grpSpPr>
          <p:sp>
            <p:nvSpPr>
              <p:cNvPr id="485" name="Google Shape;485;p14"/>
              <p:cNvSpPr txBox="1"/>
              <p:nvPr/>
            </p:nvSpPr>
            <p:spPr>
              <a:xfrm>
                <a:off x="1784816" y="4476658"/>
                <a:ext cx="1913853" cy="241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rgbClr val="7F7F7F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19521271</a:t>
                </a:r>
                <a:endParaRPr lang="en-US" sz="2800" b="1" dirty="0"/>
              </a:p>
            </p:txBody>
          </p:sp>
          <p:sp>
            <p:nvSpPr>
              <p:cNvPr id="486" name="Google Shape;486;p14"/>
              <p:cNvSpPr txBox="1"/>
              <p:nvPr/>
            </p:nvSpPr>
            <p:spPr>
              <a:xfrm>
                <a:off x="1830958" y="4100836"/>
                <a:ext cx="1821569" cy="3526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wentieth Century"/>
                    <a:sym typeface="Twentieth Century"/>
                  </a:rPr>
                  <a:t>Đỗ Vũ Gia Cần</a:t>
                </a:r>
                <a:endParaRPr sz="28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33" name="Google Shape;482;p14">
            <a:extLst>
              <a:ext uri="{FF2B5EF4-FFF2-40B4-BE49-F238E27FC236}">
                <a16:creationId xmlns:a16="http://schemas.microsoft.com/office/drawing/2014/main" id="{AD21658C-466F-4ABA-ACA4-41B09516F0DD}"/>
              </a:ext>
            </a:extLst>
          </p:cNvPr>
          <p:cNvGrpSpPr/>
          <p:nvPr/>
        </p:nvGrpSpPr>
        <p:grpSpPr>
          <a:xfrm>
            <a:off x="3401710" y="4878478"/>
            <a:ext cx="5388578" cy="1163320"/>
            <a:chOff x="1363345" y="4800600"/>
            <a:chExt cx="2165350" cy="701627"/>
          </a:xfrm>
        </p:grpSpPr>
        <p:sp>
          <p:nvSpPr>
            <p:cNvPr id="34" name="Google Shape;483;p14">
              <a:extLst>
                <a:ext uri="{FF2B5EF4-FFF2-40B4-BE49-F238E27FC236}">
                  <a16:creationId xmlns:a16="http://schemas.microsoft.com/office/drawing/2014/main" id="{714F8B9C-A486-4633-BD93-561EC32680D2}"/>
                </a:ext>
              </a:extLst>
            </p:cNvPr>
            <p:cNvSpPr/>
            <p:nvPr/>
          </p:nvSpPr>
          <p:spPr>
            <a:xfrm>
              <a:off x="1363345" y="4800600"/>
              <a:ext cx="2165350" cy="7016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7" name="Google Shape;486;p14">
              <a:extLst>
                <a:ext uri="{FF2B5EF4-FFF2-40B4-BE49-F238E27FC236}">
                  <a16:creationId xmlns:a16="http://schemas.microsoft.com/office/drawing/2014/main" id="{A3BD4076-9E3E-4D9D-960B-F26BCC86A599}"/>
                </a:ext>
              </a:extLst>
            </p:cNvPr>
            <p:cNvSpPr txBox="1"/>
            <p:nvPr/>
          </p:nvSpPr>
          <p:spPr>
            <a:xfrm>
              <a:off x="1535234" y="4975079"/>
              <a:ext cx="1821569" cy="3526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wentieth Century"/>
                  <a:sym typeface="Twentieth Century"/>
                </a:rPr>
                <a:t>TS. </a:t>
              </a:r>
              <a:r>
                <a:rPr lang="en-US" sz="32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Twentieth Century"/>
                  <a:sym typeface="Twentieth Century"/>
                </a:rPr>
                <a:t>Lương</a:t>
              </a:r>
              <a:r>
                <a:rPr lang="en-US" sz="3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wentieth Century"/>
                  <a:sym typeface="Twentieth Century"/>
                </a:rPr>
                <a:t> </a:t>
              </a:r>
              <a:r>
                <a:rPr lang="en-US" sz="32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Twentieth Century"/>
                  <a:sym typeface="Twentieth Century"/>
                </a:rPr>
                <a:t>Ngọc</a:t>
              </a:r>
              <a:r>
                <a:rPr lang="en-US" sz="3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wentieth Century"/>
                  <a:sym typeface="Twentieth Century"/>
                </a:rPr>
                <a:t> </a:t>
              </a:r>
              <a:r>
                <a:rPr lang="en-US" sz="32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Twentieth Century"/>
                  <a:sym typeface="Twentieth Century"/>
                </a:rPr>
                <a:t>Hoàng</a:t>
              </a:r>
              <a:endParaRPr lang="en-US" sz="3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2F7BBA-9889-41AB-82BB-F4C26A759D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2" name="Google Shape;502;p14">
            <a:extLst>
              <a:ext uri="{FF2B5EF4-FFF2-40B4-BE49-F238E27FC236}">
                <a16:creationId xmlns:a16="http://schemas.microsoft.com/office/drawing/2014/main" id="{1A3855D7-949F-C700-5B22-BEECF52B66AD}"/>
              </a:ext>
            </a:extLst>
          </p:cNvPr>
          <p:cNvSpPr txBox="1"/>
          <p:nvPr/>
        </p:nvSpPr>
        <p:spPr>
          <a:xfrm>
            <a:off x="2936216" y="3697600"/>
            <a:ext cx="6319557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Giảng</a:t>
            </a:r>
            <a:r>
              <a:rPr lang="en-US" sz="4400" b="1" dirty="0">
                <a:solidFill>
                  <a:srgbClr val="3F3F3F"/>
                </a:solidFill>
                <a:latin typeface="Twentieth Century"/>
                <a:sym typeface="Twentieth Century"/>
              </a:rPr>
              <a:t> </a:t>
            </a:r>
            <a:r>
              <a:rPr lang="en-US" sz="44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viên</a:t>
            </a:r>
            <a:r>
              <a:rPr lang="en-US" sz="4400" b="1" dirty="0">
                <a:solidFill>
                  <a:srgbClr val="3F3F3F"/>
                </a:solidFill>
                <a:latin typeface="Twentieth Century"/>
                <a:sym typeface="Twentieth Century"/>
              </a:rPr>
              <a:t> </a:t>
            </a:r>
            <a:r>
              <a:rPr lang="en-US" sz="44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hướng</a:t>
            </a:r>
            <a:r>
              <a:rPr lang="en-US" sz="4400" b="1" dirty="0">
                <a:solidFill>
                  <a:srgbClr val="3F3F3F"/>
                </a:solidFill>
                <a:latin typeface="Twentieth Century"/>
                <a:sym typeface="Twentieth Century"/>
              </a:rPr>
              <a:t> </a:t>
            </a:r>
            <a:r>
              <a:rPr lang="en-US" sz="44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dẫn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"/>
          <p:cNvSpPr txBox="1"/>
          <p:nvPr/>
        </p:nvSpPr>
        <p:spPr>
          <a:xfrm>
            <a:off x="983666" y="451476"/>
            <a:ext cx="597948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3F3F3F"/>
                </a:solidFill>
                <a:latin typeface="Twentieth Century"/>
                <a:sym typeface="Twentieth Century"/>
              </a:rPr>
              <a:t>BỘ ĐIỀU KHIỂN CƠ BẢN </a:t>
            </a:r>
            <a:endParaRPr dirty="0"/>
          </a:p>
        </p:txBody>
      </p:sp>
      <p:sp>
        <p:nvSpPr>
          <p:cNvPr id="302" name="Google Shape;302;p8"/>
          <p:cNvSpPr/>
          <p:nvPr/>
        </p:nvSpPr>
        <p:spPr>
          <a:xfrm>
            <a:off x="699121" y="3094797"/>
            <a:ext cx="569090" cy="27113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3" name="Google Shape;303;p8"/>
          <p:cNvSpPr/>
          <p:nvPr/>
        </p:nvSpPr>
        <p:spPr>
          <a:xfrm>
            <a:off x="0" y="3094797"/>
            <a:ext cx="699121" cy="27113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CDE6890-9333-4EF6-A266-74839812BC65}"/>
                  </a:ext>
                </a:extLst>
              </p14:cNvPr>
              <p14:cNvContentPartPr/>
              <p14:nvPr/>
            </p14:nvContentPartPr>
            <p14:xfrm>
              <a:off x="3921760" y="371872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CDE6890-9333-4EF6-A266-74839812BC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03760" y="370072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A858C-F377-4573-BB46-EA1D2B5E74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9A785B-284E-4AB5-A1C3-C2EA843AAB8A}"/>
              </a:ext>
            </a:extLst>
          </p:cNvPr>
          <p:cNvSpPr txBox="1"/>
          <p:nvPr/>
        </p:nvSpPr>
        <p:spPr>
          <a:xfrm>
            <a:off x="699121" y="1674570"/>
            <a:ext cx="11059204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Tác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nhân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ngẫu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nhiên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(random)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đưa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các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quyết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định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hành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động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một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cách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ngẫu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nhiên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Symbol" panose="05050102010706020507" pitchFamily="18" charset="2"/>
              <a:buChar char="Þ"/>
            </a:pP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Không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tâm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đến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tình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trạng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lưu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lượng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giao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thông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hiện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tại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Symbol" panose="05050102010706020507" pitchFamily="18" charset="2"/>
              <a:buChar char="Þ"/>
            </a:pPr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Tác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nhân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thủ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công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(manual):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thực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hiện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tuần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tự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các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hành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động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theo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chiến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lược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được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thiết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kế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trước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tương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ứng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với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từng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bản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đồ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khác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nhau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604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DDA1A7-043B-BA96-793F-250FA4436076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Quy trình thiết kế chiến lược mặc định </a:t>
            </a:r>
          </a:p>
        </p:txBody>
      </p:sp>
      <p:pic>
        <p:nvPicPr>
          <p:cNvPr id="12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1AB1268E-C9CA-2287-56DA-68B789172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08" y="104702"/>
            <a:ext cx="5388678" cy="6616773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6B6E1-9A48-BBA6-2C07-37B03BB8782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algn="r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pPr lvl="0" indent="0" algn="r">
                <a:spcBef>
                  <a:spcPts val="0"/>
                </a:spcBef>
                <a:spcAft>
                  <a:spcPts val="600"/>
                </a:spcAft>
                <a:buNone/>
              </a:pPr>
              <a:t>21</a:t>
            </a:fld>
            <a:endParaRPr lang="en-US" sz="120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81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8"/>
          <p:cNvSpPr/>
          <p:nvPr/>
        </p:nvSpPr>
        <p:spPr>
          <a:xfrm>
            <a:off x="699121" y="3094797"/>
            <a:ext cx="569090" cy="27113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3" name="Google Shape;303;p8"/>
          <p:cNvSpPr/>
          <p:nvPr/>
        </p:nvSpPr>
        <p:spPr>
          <a:xfrm>
            <a:off x="0" y="3094797"/>
            <a:ext cx="699121" cy="27113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E9BA0A-C3E2-4B92-B157-A388470532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6DA55-0B8E-A5A5-C977-ECE9A4D1781F}"/>
              </a:ext>
            </a:extLst>
          </p:cNvPr>
          <p:cNvSpPr txBox="1"/>
          <p:nvPr/>
        </p:nvSpPr>
        <p:spPr>
          <a:xfrm>
            <a:off x="3404452" y="2276236"/>
            <a:ext cx="609702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00" b="1" dirty="0">
                <a:solidFill>
                  <a:srgbClr val="3F3F3F"/>
                </a:solidFill>
                <a:latin typeface="Twentieth Century"/>
                <a:sym typeface="Twentieth Century"/>
              </a:rPr>
              <a:t>BỘ ĐIỀU KHIỂN </a:t>
            </a:r>
            <a:r>
              <a:rPr lang="en-US" sz="4400" b="1" dirty="0">
                <a:solidFill>
                  <a:srgbClr val="3F3F3F"/>
                </a:solidFill>
                <a:latin typeface="Twentieth Century"/>
                <a:sym typeface="Twentieth Century"/>
              </a:rPr>
              <a:t>DỰA TRÊN HỌC TĂNG CƯỜNG </a:t>
            </a:r>
            <a:r>
              <a:rPr lang="vi-VN" sz="4400" b="1" dirty="0">
                <a:solidFill>
                  <a:srgbClr val="3F3F3F"/>
                </a:solidFill>
                <a:latin typeface="Twentieth Century"/>
                <a:sym typeface="Twentieth Century"/>
              </a:rPr>
              <a:t> </a:t>
            </a:r>
            <a:endParaRPr lang="vi-VN" sz="4400" dirty="0"/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9F9B08-F3C2-91D8-68FF-FB97E302A2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D7333-0617-5258-7A9C-59B91BAD4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64" y="633134"/>
            <a:ext cx="4773598" cy="1317597"/>
          </a:xfrm>
        </p:spPr>
        <p:txBody>
          <a:bodyPr/>
          <a:lstStyle/>
          <a:p>
            <a:r>
              <a:rPr lang="en-US" sz="4400" dirty="0"/>
              <a:t>Deep Q-Network (DQN) </a:t>
            </a:r>
          </a:p>
        </p:txBody>
      </p:sp>
      <p:pic>
        <p:nvPicPr>
          <p:cNvPr id="8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B0939BB3-8204-4CFD-13A0-727B2DFB5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686" y="478679"/>
            <a:ext cx="6558314" cy="60571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TextBox 8">
            <a:extLst>
              <a:ext uri="{FF2B5EF4-FFF2-40B4-BE49-F238E27FC236}">
                <a16:creationId xmlns:a16="http://schemas.microsoft.com/office/drawing/2014/main" id="{04EC6DD4-F321-5862-922E-D53BC0694F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4880202"/>
              </p:ext>
            </p:extLst>
          </p:nvPr>
        </p:nvGraphicFramePr>
        <p:xfrm>
          <a:off x="36821" y="2165884"/>
          <a:ext cx="5596865" cy="4462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4960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BE3062-38FA-0E9A-0CF4-1B7CFD7302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B89F17-48D8-FF1C-6583-73A1826DD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3256" y="179898"/>
            <a:ext cx="5744150" cy="1317597"/>
          </a:xfrm>
        </p:spPr>
        <p:txBody>
          <a:bodyPr/>
          <a:lstStyle/>
          <a:p>
            <a:pPr algn="ctr"/>
            <a:r>
              <a:rPr lang="en-US" sz="6000" dirty="0" err="1"/>
              <a:t>MPLight</a:t>
            </a:r>
            <a:endParaRPr lang="en-US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39A7DC-EA57-36AC-FD6D-12245D8F361D}"/>
              </a:ext>
            </a:extLst>
          </p:cNvPr>
          <p:cNvSpPr txBox="1"/>
          <p:nvPr/>
        </p:nvSpPr>
        <p:spPr>
          <a:xfrm>
            <a:off x="876822" y="1703540"/>
            <a:ext cx="7465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+mj-lt"/>
              </a:rPr>
              <a:t>Là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sự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chênh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lệch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giữa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tổng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số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phương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tiện</a:t>
            </a:r>
            <a:r>
              <a:rPr lang="en-US" sz="2400" dirty="0">
                <a:latin typeface="+mj-lt"/>
              </a:rPr>
              <a:t> ở </a:t>
            </a:r>
            <a:r>
              <a:rPr lang="en-US" sz="2400" dirty="0" err="1">
                <a:latin typeface="+mj-lt"/>
              </a:rPr>
              <a:t>làn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đường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đi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vào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và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tổng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số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phương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tiện</a:t>
            </a:r>
            <a:r>
              <a:rPr lang="en-US" sz="2400" dirty="0">
                <a:latin typeface="+mj-lt"/>
              </a:rPr>
              <a:t> ở </a:t>
            </a:r>
            <a:r>
              <a:rPr lang="en-US" sz="2400" dirty="0" err="1">
                <a:latin typeface="+mj-lt"/>
              </a:rPr>
              <a:t>làn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đường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đi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ra</a:t>
            </a:r>
            <a:r>
              <a:rPr lang="en-US" sz="2400" dirty="0">
                <a:latin typeface="+mj-lt"/>
              </a:rPr>
              <a:t> </a:t>
            </a:r>
          </a:p>
        </p:txBody>
      </p:sp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67200450-45A8-1F76-96F4-9262646B0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96852"/>
            <a:ext cx="7947764" cy="3019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772849-6EE4-4B37-D646-EF61818C1666}"/>
              </a:ext>
            </a:extLst>
          </p:cNvPr>
          <p:cNvSpPr txBox="1"/>
          <p:nvPr/>
        </p:nvSpPr>
        <p:spPr>
          <a:xfrm>
            <a:off x="8952978" y="4164997"/>
            <a:ext cx="7146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Pressure = | 12 – 4 | =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B3BE73-5B65-52F3-22F8-E7B83D0DD16A}"/>
              </a:ext>
            </a:extLst>
          </p:cNvPr>
          <p:cNvSpPr txBox="1"/>
          <p:nvPr/>
        </p:nvSpPr>
        <p:spPr>
          <a:xfrm>
            <a:off x="457199" y="1181407"/>
            <a:ext cx="4553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+mj-lt"/>
                <a:cs typeface="Courier New" panose="02070309020205020404" pitchFamily="49" charset="0"/>
              </a:rPr>
              <a:t>Khái</a:t>
            </a:r>
            <a:r>
              <a:rPr lang="en-US" sz="3200" b="1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latin typeface="+mj-lt"/>
                <a:cs typeface="Courier New" panose="02070309020205020404" pitchFamily="49" charset="0"/>
              </a:rPr>
              <a:t>niệm</a:t>
            </a:r>
            <a:r>
              <a:rPr lang="en-US" sz="3200" b="1" dirty="0">
                <a:latin typeface="+mj-lt"/>
                <a:cs typeface="Courier New" panose="02070309020205020404" pitchFamily="49" charset="0"/>
              </a:rPr>
              <a:t> “Pressure” </a:t>
            </a:r>
          </a:p>
        </p:txBody>
      </p:sp>
    </p:spTree>
    <p:extLst>
      <p:ext uri="{BB962C8B-B14F-4D97-AF65-F5344CB8AC3E}">
        <p14:creationId xmlns:p14="http://schemas.microsoft.com/office/powerpoint/2010/main" val="403542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61B117-D81A-C20E-F30C-9A8F529A27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5" name="Content Placeholder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5F0ED4B9-1484-8F8E-5D0C-8DF4940D2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97484"/>
            <a:ext cx="8991600" cy="44244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B9BA87-253E-206A-E439-0006CB5B9B9A}"/>
              </a:ext>
            </a:extLst>
          </p:cNvPr>
          <p:cNvSpPr txBox="1"/>
          <p:nvPr/>
        </p:nvSpPr>
        <p:spPr>
          <a:xfrm>
            <a:off x="4441591" y="5760516"/>
            <a:ext cx="6097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err="1">
                <a:latin typeface="+mj-lt"/>
                <a:cs typeface="Times New Roman" panose="02020603050405020304" pitchFamily="18" charset="0"/>
              </a:rPr>
              <a:t>Mô</a:t>
            </a:r>
            <a:r>
              <a:rPr lang="en-US" sz="4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+mj-lt"/>
                <a:cs typeface="Times New Roman" panose="02020603050405020304" pitchFamily="18" charset="0"/>
              </a:rPr>
              <a:t>hình</a:t>
            </a:r>
            <a:r>
              <a:rPr lang="en-US" sz="4000" b="1" dirty="0">
                <a:latin typeface="+mj-lt"/>
                <a:cs typeface="Times New Roman" panose="02020603050405020304" pitchFamily="18" charset="0"/>
              </a:rPr>
              <a:t> FRAP </a:t>
            </a:r>
            <a:endParaRPr lang="en-US" sz="40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6EF125-3EF1-5DC5-FFEE-EA7FF8272880}"/>
              </a:ext>
            </a:extLst>
          </p:cNvPr>
          <p:cNvSpPr txBox="1"/>
          <p:nvPr/>
        </p:nvSpPr>
        <p:spPr>
          <a:xfrm>
            <a:off x="2176304" y="100913"/>
            <a:ext cx="17144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Giai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đoạn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1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D3366E3-032A-31FE-C9B5-BD9437851667}"/>
              </a:ext>
            </a:extLst>
          </p:cNvPr>
          <p:cNvSpPr/>
          <p:nvPr/>
        </p:nvSpPr>
        <p:spPr>
          <a:xfrm>
            <a:off x="2730926" y="528333"/>
            <a:ext cx="233203" cy="686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F88E862-7414-AF5A-03B7-7ADD73B85853}"/>
              </a:ext>
            </a:extLst>
          </p:cNvPr>
          <p:cNvSpPr/>
          <p:nvPr/>
        </p:nvSpPr>
        <p:spPr>
          <a:xfrm>
            <a:off x="4669167" y="515503"/>
            <a:ext cx="233203" cy="686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37B8001B-6647-65BE-9A7D-8470F6C1D833}"/>
              </a:ext>
            </a:extLst>
          </p:cNvPr>
          <p:cNvSpPr/>
          <p:nvPr/>
        </p:nvSpPr>
        <p:spPr>
          <a:xfrm>
            <a:off x="7397280" y="501023"/>
            <a:ext cx="233203" cy="68677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96400C-0EFD-AE0D-0CE9-FE59424D735E}"/>
              </a:ext>
            </a:extLst>
          </p:cNvPr>
          <p:cNvSpPr txBox="1"/>
          <p:nvPr/>
        </p:nvSpPr>
        <p:spPr>
          <a:xfrm>
            <a:off x="4206216" y="103119"/>
            <a:ext cx="1714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+mj-lt"/>
              </a:rPr>
              <a:t>Giai</a:t>
            </a:r>
            <a:r>
              <a:rPr lang="en-US" sz="20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+mj-lt"/>
              </a:rPr>
              <a:t>đoạn</a:t>
            </a:r>
            <a:r>
              <a:rPr lang="en-US" sz="2000" b="1" dirty="0">
                <a:solidFill>
                  <a:srgbClr val="FF0000"/>
                </a:solidFill>
                <a:latin typeface="+mj-lt"/>
              </a:rPr>
              <a:t>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87BE77-41A5-2344-09CF-EE27442E3DDF}"/>
              </a:ext>
            </a:extLst>
          </p:cNvPr>
          <p:cNvSpPr txBox="1"/>
          <p:nvPr/>
        </p:nvSpPr>
        <p:spPr>
          <a:xfrm>
            <a:off x="6904027" y="65353"/>
            <a:ext cx="2141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Giai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đoạn</a:t>
            </a:r>
            <a:r>
              <a:rPr lang="en-US" sz="2000" b="1" dirty="0">
                <a:solidFill>
                  <a:srgbClr val="FF0000"/>
                </a:solidFill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355123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695326" y="693738"/>
            <a:ext cx="10796587" cy="5459412"/>
          </a:xfrm>
          <a:prstGeom prst="rect">
            <a:avLst/>
          </a:prstGeom>
          <a:gradFill>
            <a:gsLst>
              <a:gs pos="0">
                <a:srgbClr val="F25245">
                  <a:alpha val="63921"/>
                </a:srgbClr>
              </a:gs>
              <a:gs pos="7000">
                <a:srgbClr val="F25245">
                  <a:alpha val="63921"/>
                </a:srgbClr>
              </a:gs>
              <a:gs pos="100000">
                <a:srgbClr val="273445">
                  <a:alpha val="77647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148501" y="2700169"/>
            <a:ext cx="989023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lt1"/>
                </a:solidFill>
                <a:latin typeface="Twentieth Century"/>
                <a:sym typeface="Twentieth Century"/>
              </a:rPr>
              <a:t>5. THỰC NGHIỆM</a:t>
            </a:r>
            <a:endParaRPr sz="5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90C147-6FF0-42C7-85DF-F777B0B788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199120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 txBox="1"/>
          <p:nvPr/>
        </p:nvSpPr>
        <p:spPr>
          <a:xfrm>
            <a:off x="603324" y="449799"/>
            <a:ext cx="438919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Các</a:t>
            </a:r>
            <a:r>
              <a:rPr lang="en-US" sz="4400" b="1" dirty="0">
                <a:solidFill>
                  <a:srgbClr val="3F3F3F"/>
                </a:solidFill>
                <a:latin typeface="Twentieth Century"/>
                <a:sym typeface="Twentieth Century"/>
              </a:rPr>
              <a:t> </a:t>
            </a:r>
            <a:r>
              <a:rPr lang="en-US" sz="44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Bộ</a:t>
            </a:r>
            <a:r>
              <a:rPr lang="en-US" sz="4400" b="1" dirty="0">
                <a:solidFill>
                  <a:srgbClr val="3F3F3F"/>
                </a:solidFill>
                <a:latin typeface="Twentieth Century"/>
                <a:sym typeface="Twentieth Century"/>
              </a:rPr>
              <a:t> </a:t>
            </a:r>
            <a:r>
              <a:rPr lang="en-US" sz="44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Mô</a:t>
            </a:r>
            <a:r>
              <a:rPr lang="en-US" sz="4400" b="1" dirty="0">
                <a:solidFill>
                  <a:srgbClr val="3F3F3F"/>
                </a:solidFill>
                <a:latin typeface="Twentieth Century"/>
                <a:sym typeface="Twentieth Century"/>
              </a:rPr>
              <a:t> </a:t>
            </a:r>
            <a:r>
              <a:rPr lang="en-US" sz="44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Phỏng</a:t>
            </a:r>
            <a:r>
              <a:rPr lang="en-US" sz="4400" b="1" dirty="0">
                <a:solidFill>
                  <a:srgbClr val="3F3F3F"/>
                </a:solidFill>
                <a:latin typeface="Twentieth Century"/>
                <a:sym typeface="Twentieth Century"/>
              </a:rPr>
              <a:t> </a:t>
            </a:r>
            <a:endParaRPr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0FB272-AD0F-40EC-BEE0-12879768E0DE}"/>
              </a:ext>
            </a:extLst>
          </p:cNvPr>
          <p:cNvSpPr txBox="1"/>
          <p:nvPr/>
        </p:nvSpPr>
        <p:spPr>
          <a:xfrm>
            <a:off x="374353" y="2231558"/>
            <a:ext cx="1663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Ingolstadt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B22E48-8EB6-888F-386D-5539D1D1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936" y="1439893"/>
            <a:ext cx="5238969" cy="21065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C6A225-5D89-A965-39BC-761B66156F2D}"/>
              </a:ext>
            </a:extLst>
          </p:cNvPr>
          <p:cNvSpPr txBox="1"/>
          <p:nvPr/>
        </p:nvSpPr>
        <p:spPr>
          <a:xfrm>
            <a:off x="374353" y="4758943"/>
            <a:ext cx="1663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Cologne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81C588-DAB3-ECC1-D692-0F059AD0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936" y="4240304"/>
            <a:ext cx="5029200" cy="19072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E23372-80FA-22D0-B918-2C65BCD71B8A}"/>
              </a:ext>
            </a:extLst>
          </p:cNvPr>
          <p:cNvSpPr txBox="1"/>
          <p:nvPr/>
        </p:nvSpPr>
        <p:spPr>
          <a:xfrm>
            <a:off x="8738168" y="1700155"/>
            <a:ext cx="2788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Bản</a:t>
            </a:r>
            <a:r>
              <a:rPr lang="en-US" sz="2800" b="1" dirty="0"/>
              <a:t> </a:t>
            </a:r>
            <a:r>
              <a:rPr lang="en-US" sz="2800" b="1" dirty="0" err="1"/>
              <a:t>đồ</a:t>
            </a:r>
            <a:r>
              <a:rPr lang="en-US" sz="2800" b="1" dirty="0"/>
              <a:t> </a:t>
            </a:r>
            <a:r>
              <a:rPr lang="en-US" sz="2800" b="1" dirty="0" err="1"/>
              <a:t>dạng</a:t>
            </a:r>
            <a:r>
              <a:rPr lang="en-US" sz="2800" b="1" dirty="0"/>
              <a:t> </a:t>
            </a:r>
            <a:r>
              <a:rPr lang="en-US" sz="2800" b="1" dirty="0" err="1"/>
              <a:t>lưới</a:t>
            </a:r>
            <a:endParaRPr lang="en-US" sz="28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B364C4-A411-65C7-7383-6C783D51B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031" y="2405516"/>
            <a:ext cx="3370616" cy="28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"/>
          <p:cNvSpPr txBox="1"/>
          <p:nvPr/>
        </p:nvSpPr>
        <p:spPr>
          <a:xfrm>
            <a:off x="3340240" y="341012"/>
            <a:ext cx="597948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3F3F3F"/>
                </a:solidFill>
                <a:latin typeface="Twentieth Century"/>
                <a:sym typeface="Twentieth Century"/>
              </a:rPr>
              <a:t>CÁC CHỈ SỐ ĐÁNH GIÁ  </a:t>
            </a:r>
            <a:endParaRPr dirty="0"/>
          </a:p>
        </p:txBody>
      </p:sp>
      <p:sp>
        <p:nvSpPr>
          <p:cNvPr id="302" name="Google Shape;302;p8"/>
          <p:cNvSpPr/>
          <p:nvPr/>
        </p:nvSpPr>
        <p:spPr>
          <a:xfrm>
            <a:off x="699121" y="3094797"/>
            <a:ext cx="569090" cy="27113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3" name="Google Shape;303;p8"/>
          <p:cNvSpPr/>
          <p:nvPr/>
        </p:nvSpPr>
        <p:spPr>
          <a:xfrm>
            <a:off x="0" y="3094797"/>
            <a:ext cx="699121" cy="27113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CDE6890-9333-4EF6-A266-74839812BC65}"/>
                  </a:ext>
                </a:extLst>
              </p14:cNvPr>
              <p14:cNvContentPartPr/>
              <p14:nvPr/>
            </p14:nvContentPartPr>
            <p14:xfrm>
              <a:off x="3921760" y="371872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CDE6890-9333-4EF6-A266-74839812BC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03760" y="370072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A858C-F377-4573-BB46-EA1D2B5E74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9A785B-284E-4AB5-A1C3-C2EA843AAB8A}"/>
              </a:ext>
            </a:extLst>
          </p:cNvPr>
          <p:cNvSpPr txBox="1"/>
          <p:nvPr/>
        </p:nvSpPr>
        <p:spPr>
          <a:xfrm>
            <a:off x="566398" y="1422957"/>
            <a:ext cx="11059204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latin typeface="+mj-lt"/>
                <a:cs typeface="Courier New" panose="02070309020205020404" pitchFamily="49" charset="0"/>
              </a:rPr>
              <a:t> queue length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: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tổng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số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các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phương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tiện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trên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làn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đường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đi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vào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của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một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giao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lộ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. </a:t>
            </a:r>
          </a:p>
          <a:p>
            <a:endParaRPr lang="en-US" sz="3200" b="1" dirty="0">
              <a:latin typeface="+mj-lt"/>
              <a:cs typeface="Courier New" panose="020703090202050204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latin typeface="+mj-lt"/>
                <a:cs typeface="Courier New" panose="02070309020205020404" pitchFamily="49" charset="0"/>
              </a:rPr>
              <a:t>duration: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thời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gian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mà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các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phương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tiện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cần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để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hoàn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thành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quãng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đường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di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chuyển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>
              <a:latin typeface="+mj-lt"/>
              <a:cs typeface="Courier New" panose="020703090202050204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latin typeface="+mj-lt"/>
                <a:cs typeface="Courier New" panose="02070309020205020404" pitchFamily="49" charset="0"/>
              </a:rPr>
              <a:t>waiting time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: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tổng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thời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gian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chờ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của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các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phương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tiện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(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khi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xuất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hiện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trên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bộ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mô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+mj-lt"/>
                <a:cs typeface="Courier New" panose="02070309020205020404" pitchFamily="49" charset="0"/>
              </a:rPr>
              <a:t>phỏng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)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>
              <a:latin typeface="+mj-lt"/>
              <a:cs typeface="Courier New" panose="020703090202050204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latin typeface="+mj-lt"/>
                <a:cs typeface="Courier New" panose="02070309020205020404" pitchFamily="49" charset="0"/>
              </a:rPr>
              <a:t>delays</a:t>
            </a:r>
            <a:r>
              <a:rPr lang="en-US" sz="3200" dirty="0">
                <a:latin typeface="+mj-lt"/>
                <a:cs typeface="Courier New" panose="02070309020205020404" pitchFamily="49" charset="0"/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711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"/>
          <p:cNvSpPr txBox="1"/>
          <p:nvPr/>
        </p:nvSpPr>
        <p:spPr>
          <a:xfrm>
            <a:off x="2082172" y="439202"/>
            <a:ext cx="8135787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3F3F3F"/>
                </a:solidFill>
                <a:latin typeface="Twentieth Century"/>
                <a:sym typeface="Twentieth Century"/>
              </a:rPr>
              <a:t>MỘT SỐ THIẾT LẬP THỰC NGHIỆM </a:t>
            </a:r>
            <a:endParaRPr dirty="0"/>
          </a:p>
        </p:txBody>
      </p:sp>
      <p:sp>
        <p:nvSpPr>
          <p:cNvPr id="302" name="Google Shape;302;p8"/>
          <p:cNvSpPr/>
          <p:nvPr/>
        </p:nvSpPr>
        <p:spPr>
          <a:xfrm>
            <a:off x="699121" y="3094797"/>
            <a:ext cx="569090" cy="27113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3" name="Google Shape;303;p8"/>
          <p:cNvSpPr/>
          <p:nvPr/>
        </p:nvSpPr>
        <p:spPr>
          <a:xfrm>
            <a:off x="0" y="3094797"/>
            <a:ext cx="699121" cy="27113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CDE6890-9333-4EF6-A266-74839812BC65}"/>
                  </a:ext>
                </a:extLst>
              </p14:cNvPr>
              <p14:cNvContentPartPr/>
              <p14:nvPr/>
            </p14:nvContentPartPr>
            <p14:xfrm>
              <a:off x="3921760" y="371872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CDE6890-9333-4EF6-A266-74839812BC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03760" y="370072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A858C-F377-4573-BB46-EA1D2B5E74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4">
                <a:extLst>
                  <a:ext uri="{FF2B5EF4-FFF2-40B4-BE49-F238E27FC236}">
                    <a16:creationId xmlns:a16="http://schemas.microsoft.com/office/drawing/2014/main" id="{7216B895-1050-5CB4-2323-97391B4342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0952043"/>
                  </p:ext>
                </p:extLst>
              </p:nvPr>
            </p:nvGraphicFramePr>
            <p:xfrm>
              <a:off x="2082172" y="2131220"/>
              <a:ext cx="8385238" cy="3175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615571619"/>
                        </a:ext>
                      </a:extLst>
                    </a:gridCol>
                    <a:gridCol w="2245371">
                      <a:extLst>
                        <a:ext uri="{9D8B030D-6E8A-4147-A177-3AD203B41FA5}">
                          <a16:colId xmlns:a16="http://schemas.microsoft.com/office/drawing/2014/main" val="3394534393"/>
                        </a:ext>
                      </a:extLst>
                    </a:gridCol>
                    <a:gridCol w="3430534">
                      <a:extLst>
                        <a:ext uri="{9D8B030D-6E8A-4147-A177-3AD203B41FA5}">
                          <a16:colId xmlns:a16="http://schemas.microsoft.com/office/drawing/2014/main" val="3082437018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3200" b="1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Bảng</a:t>
                          </a:r>
                          <a:r>
                            <a:rPr lang="en-US" sz="3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3200" b="1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các</a:t>
                          </a:r>
                          <a:r>
                            <a:rPr lang="en-US" sz="3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3200" b="1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siêu</a:t>
                          </a:r>
                          <a:r>
                            <a:rPr lang="en-US" sz="3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3200" b="1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tham</a:t>
                          </a:r>
                          <a:r>
                            <a:rPr lang="en-US" sz="3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3200" b="1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số</a:t>
                          </a:r>
                          <a:r>
                            <a:rPr lang="en-US" sz="3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430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err="1"/>
                            <a:t>Siêu</a:t>
                          </a:r>
                          <a:r>
                            <a:rPr lang="en-US" b="1" dirty="0"/>
                            <a:t> </a:t>
                          </a:r>
                          <a:r>
                            <a:rPr lang="en-US" b="1" dirty="0" err="1"/>
                            <a:t>tham</a:t>
                          </a:r>
                          <a:r>
                            <a:rPr lang="en-US" b="1" dirty="0"/>
                            <a:t> </a:t>
                          </a:r>
                          <a:r>
                            <a:rPr lang="en-US" b="1" dirty="0" err="1"/>
                            <a:t>số</a:t>
                          </a:r>
                          <a:r>
                            <a:rPr lang="en-US" b="1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err="1"/>
                            <a:t>Giá</a:t>
                          </a:r>
                          <a:r>
                            <a:rPr lang="en-US" b="1" dirty="0"/>
                            <a:t> </a:t>
                          </a:r>
                          <a:r>
                            <a:rPr lang="en-US" b="1" dirty="0" err="1"/>
                            <a:t>trị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Ý </a:t>
                          </a:r>
                          <a:r>
                            <a:rPr lang="en-US" b="1" dirty="0" err="1"/>
                            <a:t>nghĩa</a:t>
                          </a:r>
                          <a:r>
                            <a:rPr lang="en-US" b="1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643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Hệ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số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chiết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khấu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51275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Hệ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số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học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của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mạng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3396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batch size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6635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Số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lần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cập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nhật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trên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mỗi</a:t>
                          </a:r>
                          <a:r>
                            <a:rPr lang="en-US" dirty="0"/>
                            <a:t> batch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0249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𝑡𝑎𝑟𝑔𝑒𝑡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𝑢𝑝𝑑𝑎𝑡𝑒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Thời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gian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cập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nhật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mạng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mục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tiêu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3571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50,000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Kích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thước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bộ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lưu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trữ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trải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nghiệm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60822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4">
                <a:extLst>
                  <a:ext uri="{FF2B5EF4-FFF2-40B4-BE49-F238E27FC236}">
                    <a16:creationId xmlns:a16="http://schemas.microsoft.com/office/drawing/2014/main" id="{7216B895-1050-5CB4-2323-97391B4342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0952043"/>
                  </p:ext>
                </p:extLst>
              </p:nvPr>
            </p:nvGraphicFramePr>
            <p:xfrm>
              <a:off x="2082172" y="2131220"/>
              <a:ext cx="8385238" cy="31750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615571619"/>
                        </a:ext>
                      </a:extLst>
                    </a:gridCol>
                    <a:gridCol w="2245371">
                      <a:extLst>
                        <a:ext uri="{9D8B030D-6E8A-4147-A177-3AD203B41FA5}">
                          <a16:colId xmlns:a16="http://schemas.microsoft.com/office/drawing/2014/main" val="3394534393"/>
                        </a:ext>
                      </a:extLst>
                    </a:gridCol>
                    <a:gridCol w="3430534">
                      <a:extLst>
                        <a:ext uri="{9D8B030D-6E8A-4147-A177-3AD203B41FA5}">
                          <a16:colId xmlns:a16="http://schemas.microsoft.com/office/drawing/2014/main" val="3082437018"/>
                        </a:ext>
                      </a:extLst>
                    </a:gridCol>
                  </a:tblGrid>
                  <a:tr h="57912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3200" b="1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Bảng</a:t>
                          </a:r>
                          <a:r>
                            <a:rPr lang="en-US" sz="3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3200" b="1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các</a:t>
                          </a:r>
                          <a:r>
                            <a:rPr lang="en-US" sz="3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3200" b="1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siêu</a:t>
                          </a:r>
                          <a:r>
                            <a:rPr lang="en-US" sz="3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3200" b="1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tham</a:t>
                          </a:r>
                          <a:r>
                            <a:rPr lang="en-US" sz="3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3200" b="1" dirty="0" err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số</a:t>
                          </a:r>
                          <a:r>
                            <a:rPr lang="en-US" sz="3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4303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err="1"/>
                            <a:t>Siêu</a:t>
                          </a:r>
                          <a:r>
                            <a:rPr lang="en-US" b="1" dirty="0"/>
                            <a:t> </a:t>
                          </a:r>
                          <a:r>
                            <a:rPr lang="en-US" b="1" dirty="0" err="1"/>
                            <a:t>tham</a:t>
                          </a:r>
                          <a:r>
                            <a:rPr lang="en-US" b="1" dirty="0"/>
                            <a:t> </a:t>
                          </a:r>
                          <a:r>
                            <a:rPr lang="en-US" b="1" dirty="0" err="1"/>
                            <a:t>số</a:t>
                          </a:r>
                          <a:r>
                            <a:rPr lang="en-US" b="1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err="1"/>
                            <a:t>Giá</a:t>
                          </a:r>
                          <a:r>
                            <a:rPr lang="en-US" b="1" dirty="0"/>
                            <a:t> </a:t>
                          </a:r>
                          <a:r>
                            <a:rPr lang="en-US" b="1" dirty="0" err="1"/>
                            <a:t>trị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Ý </a:t>
                          </a:r>
                          <a:r>
                            <a:rPr lang="en-US" b="1" dirty="0" err="1"/>
                            <a:t>nghĩa</a:t>
                          </a:r>
                          <a:r>
                            <a:rPr lang="en-US" b="1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643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25" t="-275410" r="-210337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Hệ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số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chiết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khấu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51275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25" t="-375410" r="-21033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Hệ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số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học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của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mạng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3396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25" t="-475410" r="-21033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batch size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6635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25" t="-575410" r="-210337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Số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lần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cập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nhật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trên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mỗi</a:t>
                          </a:r>
                          <a:r>
                            <a:rPr lang="en-US" dirty="0"/>
                            <a:t> batch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30249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25" t="-675410" r="-21033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Thời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gian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cập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nhật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mạng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mục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tiêu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3571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25" t="-775410" r="-21033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50,000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Kích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thước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bộ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lưu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trữ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trải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nghiệm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60822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919773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"/>
          <p:cNvSpPr txBox="1"/>
          <p:nvPr/>
        </p:nvSpPr>
        <p:spPr>
          <a:xfrm>
            <a:off x="5600700" y="871365"/>
            <a:ext cx="1003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2524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/>
          </a:p>
        </p:txBody>
      </p:sp>
      <p:sp>
        <p:nvSpPr>
          <p:cNvPr id="260" name="Google Shape;260;p7"/>
          <p:cNvSpPr txBox="1"/>
          <p:nvPr/>
        </p:nvSpPr>
        <p:spPr>
          <a:xfrm>
            <a:off x="5600700" y="1810091"/>
            <a:ext cx="1003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A95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/>
          </a:p>
        </p:txBody>
      </p:sp>
      <p:sp>
        <p:nvSpPr>
          <p:cNvPr id="261" name="Google Shape;261;p7"/>
          <p:cNvSpPr txBox="1"/>
          <p:nvPr/>
        </p:nvSpPr>
        <p:spPr>
          <a:xfrm>
            <a:off x="5600700" y="2689683"/>
            <a:ext cx="1003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695E7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/>
          </a:p>
        </p:txBody>
      </p:sp>
      <p:cxnSp>
        <p:nvCxnSpPr>
          <p:cNvPr id="262" name="Google Shape;262;p7"/>
          <p:cNvCxnSpPr/>
          <p:nvPr/>
        </p:nvCxnSpPr>
        <p:spPr>
          <a:xfrm>
            <a:off x="6102350" y="1494836"/>
            <a:ext cx="0" cy="366029"/>
          </a:xfrm>
          <a:prstGeom prst="straightConnector1">
            <a:avLst/>
          </a:prstGeom>
          <a:noFill/>
          <a:ln w="50800" cap="flat" cmpd="sng">
            <a:solidFill>
              <a:srgbClr val="F25245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63" name="Google Shape;263;p7"/>
          <p:cNvCxnSpPr/>
          <p:nvPr/>
        </p:nvCxnSpPr>
        <p:spPr>
          <a:xfrm>
            <a:off x="6102350" y="2389234"/>
            <a:ext cx="0" cy="366029"/>
          </a:xfrm>
          <a:prstGeom prst="straightConnector1">
            <a:avLst/>
          </a:prstGeom>
          <a:noFill/>
          <a:ln w="50800" cap="flat" cmpd="sng">
            <a:solidFill>
              <a:srgbClr val="FFA956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264" name="Google Shape;264;p7"/>
          <p:cNvSpPr txBox="1"/>
          <p:nvPr/>
        </p:nvSpPr>
        <p:spPr>
          <a:xfrm>
            <a:off x="5600700" y="3565523"/>
            <a:ext cx="1003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C5D7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04</a:t>
            </a:r>
            <a:endParaRPr/>
          </a:p>
        </p:txBody>
      </p:sp>
      <p:cxnSp>
        <p:nvCxnSpPr>
          <p:cNvPr id="265" name="Google Shape;265;p7"/>
          <p:cNvCxnSpPr/>
          <p:nvPr/>
        </p:nvCxnSpPr>
        <p:spPr>
          <a:xfrm>
            <a:off x="6102350" y="3290294"/>
            <a:ext cx="0" cy="366029"/>
          </a:xfrm>
          <a:prstGeom prst="straightConnector1">
            <a:avLst/>
          </a:prstGeom>
          <a:noFill/>
          <a:ln w="50800" cap="flat" cmpd="sng">
            <a:solidFill>
              <a:srgbClr val="695E78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266" name="Google Shape;266;p7"/>
          <p:cNvSpPr txBox="1"/>
          <p:nvPr/>
        </p:nvSpPr>
        <p:spPr>
          <a:xfrm>
            <a:off x="1343984" y="932940"/>
            <a:ext cx="425671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en-US" sz="2800" b="1" dirty="0">
                <a:solidFill>
                  <a:srgbClr val="F25245"/>
                </a:solidFill>
                <a:latin typeface="Montserrat ExtraBold"/>
                <a:sym typeface="Montserrat ExtraBold"/>
              </a:rPr>
              <a:t>GIỚI THIỆU BÀI TOÁN</a:t>
            </a:r>
            <a:endParaRPr lang="en-US" sz="2800" dirty="0"/>
          </a:p>
        </p:txBody>
      </p:sp>
      <p:sp>
        <p:nvSpPr>
          <p:cNvPr id="267" name="Google Shape;267;p7"/>
          <p:cNvSpPr txBox="1"/>
          <p:nvPr/>
        </p:nvSpPr>
        <p:spPr>
          <a:xfrm>
            <a:off x="1080100" y="2748817"/>
            <a:ext cx="4520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695E78"/>
                </a:solidFill>
                <a:latin typeface="Montserrat ExtraBold"/>
                <a:sym typeface="Montserrat ExtraBold"/>
              </a:rPr>
              <a:t>CƠ SỞ LÝ THUYẾT</a:t>
            </a:r>
            <a:endParaRPr lang="en-US" sz="2800" dirty="0"/>
          </a:p>
        </p:txBody>
      </p:sp>
      <p:sp>
        <p:nvSpPr>
          <p:cNvPr id="268" name="Google Shape;268;p7"/>
          <p:cNvSpPr txBox="1"/>
          <p:nvPr/>
        </p:nvSpPr>
        <p:spPr>
          <a:xfrm>
            <a:off x="6603999" y="1874136"/>
            <a:ext cx="4632688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A956"/>
                </a:solidFill>
                <a:latin typeface="Montserrat ExtraBold"/>
                <a:sym typeface="Montserrat ExtraBold"/>
              </a:rPr>
              <a:t>CÔNG TRÌNH NGHIÊN CỨU LIÊN QUAN </a:t>
            </a:r>
            <a:endParaRPr lang="en-US" sz="2800" dirty="0"/>
          </a:p>
        </p:txBody>
      </p:sp>
      <p:sp>
        <p:nvSpPr>
          <p:cNvPr id="269" name="Google Shape;269;p7"/>
          <p:cNvSpPr txBox="1"/>
          <p:nvPr/>
        </p:nvSpPr>
        <p:spPr>
          <a:xfrm>
            <a:off x="6603999" y="3627098"/>
            <a:ext cx="3896258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9C5D71"/>
                </a:solidFill>
                <a:latin typeface="Montserrat ExtraBold"/>
                <a:sym typeface="Montserrat ExtraBold"/>
              </a:rPr>
              <a:t>CÁC BỘ ĐIỀU KHIỂN ĐỀ XUẤT  </a:t>
            </a:r>
            <a:endParaRPr lang="en-US" sz="2800" dirty="0"/>
          </a:p>
        </p:txBody>
      </p:sp>
      <p:cxnSp>
        <p:nvCxnSpPr>
          <p:cNvPr id="18" name="Google Shape;265;p7">
            <a:extLst>
              <a:ext uri="{FF2B5EF4-FFF2-40B4-BE49-F238E27FC236}">
                <a16:creationId xmlns:a16="http://schemas.microsoft.com/office/drawing/2014/main" id="{5C0C1B9A-B931-4859-9FEC-DC29822A9C95}"/>
              </a:ext>
            </a:extLst>
          </p:cNvPr>
          <p:cNvCxnSpPr/>
          <p:nvPr/>
        </p:nvCxnSpPr>
        <p:spPr>
          <a:xfrm>
            <a:off x="6102350" y="4150278"/>
            <a:ext cx="0" cy="366029"/>
          </a:xfrm>
          <a:prstGeom prst="straightConnector1">
            <a:avLst/>
          </a:prstGeom>
          <a:noFill/>
          <a:ln w="50800" cap="flat" cmpd="sng">
            <a:solidFill>
              <a:srgbClr val="9C5D71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25" name="Google Shape;261;p7">
            <a:extLst>
              <a:ext uri="{FF2B5EF4-FFF2-40B4-BE49-F238E27FC236}">
                <a16:creationId xmlns:a16="http://schemas.microsoft.com/office/drawing/2014/main" id="{EBCEFD10-E347-4066-A51E-976DDD94D24A}"/>
              </a:ext>
            </a:extLst>
          </p:cNvPr>
          <p:cNvSpPr txBox="1"/>
          <p:nvPr/>
        </p:nvSpPr>
        <p:spPr>
          <a:xfrm>
            <a:off x="5600700" y="4441362"/>
            <a:ext cx="1003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695E7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05</a:t>
            </a:r>
            <a:endParaRPr/>
          </a:p>
        </p:txBody>
      </p:sp>
      <p:sp>
        <p:nvSpPr>
          <p:cNvPr id="26" name="Google Shape;264;p7">
            <a:extLst>
              <a:ext uri="{FF2B5EF4-FFF2-40B4-BE49-F238E27FC236}">
                <a16:creationId xmlns:a16="http://schemas.microsoft.com/office/drawing/2014/main" id="{2D474728-BFD7-4F00-B844-4C5CAC3A2EA7}"/>
              </a:ext>
            </a:extLst>
          </p:cNvPr>
          <p:cNvSpPr txBox="1"/>
          <p:nvPr/>
        </p:nvSpPr>
        <p:spPr>
          <a:xfrm>
            <a:off x="5600700" y="5317202"/>
            <a:ext cx="1003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C5D7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06</a:t>
            </a:r>
            <a:endParaRPr/>
          </a:p>
        </p:txBody>
      </p:sp>
      <p:cxnSp>
        <p:nvCxnSpPr>
          <p:cNvPr id="27" name="Google Shape;265;p7">
            <a:extLst>
              <a:ext uri="{FF2B5EF4-FFF2-40B4-BE49-F238E27FC236}">
                <a16:creationId xmlns:a16="http://schemas.microsoft.com/office/drawing/2014/main" id="{49E8FA84-AF5E-45E7-9FA8-FF71C6914655}"/>
              </a:ext>
            </a:extLst>
          </p:cNvPr>
          <p:cNvCxnSpPr/>
          <p:nvPr/>
        </p:nvCxnSpPr>
        <p:spPr>
          <a:xfrm>
            <a:off x="6102350" y="5041973"/>
            <a:ext cx="0" cy="366029"/>
          </a:xfrm>
          <a:prstGeom prst="straightConnector1">
            <a:avLst/>
          </a:prstGeom>
          <a:noFill/>
          <a:ln w="50800" cap="flat" cmpd="sng">
            <a:solidFill>
              <a:srgbClr val="695E78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28" name="Google Shape;267;p7">
            <a:extLst>
              <a:ext uri="{FF2B5EF4-FFF2-40B4-BE49-F238E27FC236}">
                <a16:creationId xmlns:a16="http://schemas.microsoft.com/office/drawing/2014/main" id="{BBACEEDF-69A0-4995-A9F3-4CE571AF5568}"/>
              </a:ext>
            </a:extLst>
          </p:cNvPr>
          <p:cNvSpPr txBox="1"/>
          <p:nvPr/>
        </p:nvSpPr>
        <p:spPr>
          <a:xfrm>
            <a:off x="2645010" y="4500496"/>
            <a:ext cx="295569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695E7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THỰC NGHIỆM </a:t>
            </a:r>
            <a:endParaRPr lang="en-US" sz="2800" dirty="0"/>
          </a:p>
        </p:txBody>
      </p:sp>
      <p:sp>
        <p:nvSpPr>
          <p:cNvPr id="29" name="Google Shape;269;p7">
            <a:extLst>
              <a:ext uri="{FF2B5EF4-FFF2-40B4-BE49-F238E27FC236}">
                <a16:creationId xmlns:a16="http://schemas.microsoft.com/office/drawing/2014/main" id="{A530BB40-F016-49B1-87A5-AAB10366A004}"/>
              </a:ext>
            </a:extLst>
          </p:cNvPr>
          <p:cNvSpPr txBox="1"/>
          <p:nvPr/>
        </p:nvSpPr>
        <p:spPr>
          <a:xfrm>
            <a:off x="6603999" y="5378777"/>
            <a:ext cx="263298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9C5D71"/>
                </a:solidFill>
                <a:latin typeface="Montserrat ExtraBold"/>
                <a:sym typeface="Montserrat ExtraBold"/>
              </a:rPr>
              <a:t>DEMO</a:t>
            </a:r>
            <a:endParaRPr lang="en-US" sz="28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3D9EC1-6345-41E9-9D2B-ADD1F96ABC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/>
      <p:bldP spid="260" grpId="0"/>
      <p:bldP spid="261" grpId="0"/>
      <p:bldP spid="264" grpId="0"/>
      <p:bldP spid="266" grpId="0"/>
      <p:bldP spid="267" grpId="0"/>
      <p:bldP spid="268" grpId="0"/>
      <p:bldP spid="269" grpId="0"/>
      <p:bldP spid="25" grpId="0"/>
      <p:bldP spid="26" grpId="0"/>
      <p:bldP spid="28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8"/>
          <p:cNvSpPr/>
          <p:nvPr/>
        </p:nvSpPr>
        <p:spPr>
          <a:xfrm>
            <a:off x="699121" y="3094797"/>
            <a:ext cx="569090" cy="27113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3" name="Google Shape;303;p8"/>
          <p:cNvSpPr/>
          <p:nvPr/>
        </p:nvSpPr>
        <p:spPr>
          <a:xfrm>
            <a:off x="0" y="3094797"/>
            <a:ext cx="699121" cy="27113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E9BA0A-C3E2-4B92-B157-A388470532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6DA55-0B8E-A5A5-C977-ECE9A4D1781F}"/>
              </a:ext>
            </a:extLst>
          </p:cNvPr>
          <p:cNvSpPr txBox="1"/>
          <p:nvPr/>
        </p:nvSpPr>
        <p:spPr>
          <a:xfrm>
            <a:off x="3047489" y="2586965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3F3F3F"/>
                </a:solidFill>
                <a:latin typeface="Twentieth Century"/>
                <a:sym typeface="Twentieth Century"/>
              </a:rPr>
              <a:t>KẾT QUẢ</a:t>
            </a:r>
            <a:endParaRPr lang="vi-VN" sz="6000" dirty="0"/>
          </a:p>
        </p:txBody>
      </p:sp>
    </p:spTree>
    <p:extLst>
      <p:ext uri="{BB962C8B-B14F-4D97-AF65-F5344CB8AC3E}">
        <p14:creationId xmlns:p14="http://schemas.microsoft.com/office/powerpoint/2010/main" val="1756580757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F889CA1-18DC-2AF7-F6F6-BD8C4A7E2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14" y="643467"/>
            <a:ext cx="4164372" cy="5571066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4D530C31-94CE-C387-02A1-DD87D8E02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512" y="643467"/>
            <a:ext cx="4164372" cy="557106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33994C-2108-B468-3A86-5AD9ED794A8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algn="r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lvl="0" indent="0" algn="r">
                <a:spcBef>
                  <a:spcPts val="0"/>
                </a:spcBef>
                <a:spcAft>
                  <a:spcPts val="600"/>
                </a:spcAft>
                <a:buNone/>
              </a:pPr>
              <a:t>31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3665B5-5A36-9922-42A4-DE797A4AB48C}"/>
              </a:ext>
            </a:extLst>
          </p:cNvPr>
          <p:cNvSpPr txBox="1"/>
          <p:nvPr/>
        </p:nvSpPr>
        <p:spPr>
          <a:xfrm>
            <a:off x="2536232" y="6356350"/>
            <a:ext cx="2816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queue length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7BF22-375E-4C22-55F2-6FC9E00E62B7}"/>
              </a:ext>
            </a:extLst>
          </p:cNvPr>
          <p:cNvSpPr txBox="1"/>
          <p:nvPr/>
        </p:nvSpPr>
        <p:spPr>
          <a:xfrm>
            <a:off x="8536957" y="6356350"/>
            <a:ext cx="2816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delays </a:t>
            </a:r>
          </a:p>
        </p:txBody>
      </p:sp>
    </p:spTree>
    <p:extLst>
      <p:ext uri="{BB962C8B-B14F-4D97-AF65-F5344CB8AC3E}">
        <p14:creationId xmlns:p14="http://schemas.microsoft.com/office/powerpoint/2010/main" val="442772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33994C-2108-B468-3A86-5AD9ED794A8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algn="r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lvl="0" indent="0" algn="r">
                <a:spcBef>
                  <a:spcPts val="0"/>
                </a:spcBef>
                <a:spcAft>
                  <a:spcPts val="600"/>
                </a:spcAft>
                <a:buNone/>
              </a:pPr>
              <a:t>32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3665B5-5A36-9922-42A4-DE797A4AB48C}"/>
              </a:ext>
            </a:extLst>
          </p:cNvPr>
          <p:cNvSpPr txBox="1"/>
          <p:nvPr/>
        </p:nvSpPr>
        <p:spPr>
          <a:xfrm>
            <a:off x="2812394" y="6356350"/>
            <a:ext cx="2816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duration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7BF22-375E-4C22-55F2-6FC9E00E62B7}"/>
              </a:ext>
            </a:extLst>
          </p:cNvPr>
          <p:cNvSpPr txBox="1"/>
          <p:nvPr/>
        </p:nvSpPr>
        <p:spPr>
          <a:xfrm>
            <a:off x="8248522" y="6356350"/>
            <a:ext cx="2816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waiting time 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2F2C4A02-4D21-E106-4732-9D52C1564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84" y="643467"/>
            <a:ext cx="4164373" cy="5571066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AE84AE6-E0AD-D73F-C16E-86ECC7B21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645" y="643467"/>
            <a:ext cx="45844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53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5AD89B-2553-6B37-D983-E5C1A5CC45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B961920-42C7-00F7-E1E4-69C45418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025292"/>
              </p:ext>
            </p:extLst>
          </p:nvPr>
        </p:nvGraphicFramePr>
        <p:xfrm>
          <a:off x="2203834" y="1431548"/>
          <a:ext cx="8128002" cy="37947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21303898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1067345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2622822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33244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3723348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50860678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Queue Length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dirty="0"/>
                        <a:t>Queue Length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MPLight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MPLight</a:t>
                      </a:r>
                      <a:r>
                        <a:rPr lang="en-US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DQN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DoubleDQN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64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Arterial4x4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050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Grid4x4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601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Ing.Single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098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Ing.Corr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13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Ing.Reg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812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Col.Single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97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Col.Corr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65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Col.Reg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365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1792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695326" y="693738"/>
            <a:ext cx="10796587" cy="5459412"/>
          </a:xfrm>
          <a:prstGeom prst="rect">
            <a:avLst/>
          </a:prstGeom>
          <a:gradFill>
            <a:gsLst>
              <a:gs pos="0">
                <a:srgbClr val="F25245">
                  <a:alpha val="63921"/>
                </a:srgbClr>
              </a:gs>
              <a:gs pos="7000">
                <a:srgbClr val="F25245">
                  <a:alpha val="63921"/>
                </a:srgbClr>
              </a:gs>
              <a:gs pos="100000">
                <a:srgbClr val="273445">
                  <a:alpha val="77647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064966" y="2718019"/>
            <a:ext cx="989023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lt1"/>
                </a:solidFill>
                <a:latin typeface="Twentieth Century"/>
                <a:sym typeface="Twentieth Century"/>
              </a:rPr>
              <a:t>6. DEMO</a:t>
            </a:r>
            <a:endParaRPr sz="5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94EF9-F9D4-42D5-AFA6-4F1A3B8703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0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695326" y="693738"/>
            <a:ext cx="10796587" cy="5459412"/>
          </a:xfrm>
          <a:prstGeom prst="rect">
            <a:avLst/>
          </a:prstGeom>
          <a:gradFill>
            <a:gsLst>
              <a:gs pos="0">
                <a:srgbClr val="F25245">
                  <a:alpha val="63921"/>
                </a:srgbClr>
              </a:gs>
              <a:gs pos="7000">
                <a:srgbClr val="F25245">
                  <a:alpha val="63921"/>
                </a:srgbClr>
              </a:gs>
              <a:gs pos="100000">
                <a:srgbClr val="273445">
                  <a:alpha val="77647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148501" y="2700169"/>
            <a:ext cx="989023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1. GIỚI THIỆU BÀI TOÁN</a:t>
            </a:r>
            <a:endParaRPr sz="5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02317E-64D9-4CDF-9F57-B3B601F64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"/>
          <p:cNvSpPr txBox="1"/>
          <p:nvPr/>
        </p:nvSpPr>
        <p:spPr>
          <a:xfrm>
            <a:off x="1163880" y="310609"/>
            <a:ext cx="438919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Đặt</a:t>
            </a:r>
            <a:r>
              <a:rPr lang="en-US" sz="5400" b="1" dirty="0">
                <a:solidFill>
                  <a:srgbClr val="3F3F3F"/>
                </a:solidFill>
                <a:latin typeface="Twentieth Century"/>
                <a:sym typeface="Twentieth Century"/>
              </a:rPr>
              <a:t> </a:t>
            </a:r>
            <a:r>
              <a:rPr lang="en-US" sz="54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Vấn</a:t>
            </a:r>
            <a:r>
              <a:rPr lang="en-US" sz="5400" b="1" dirty="0">
                <a:solidFill>
                  <a:srgbClr val="3F3F3F"/>
                </a:solidFill>
                <a:latin typeface="Twentieth Century"/>
                <a:sym typeface="Twentieth Century"/>
              </a:rPr>
              <a:t> </a:t>
            </a:r>
            <a:r>
              <a:rPr lang="en-US" sz="54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Đề</a:t>
            </a:r>
            <a:endParaRPr sz="5400" dirty="0"/>
          </a:p>
        </p:txBody>
      </p:sp>
      <p:sp>
        <p:nvSpPr>
          <p:cNvPr id="301" name="Google Shape;301;p8"/>
          <p:cNvSpPr txBox="1"/>
          <p:nvPr/>
        </p:nvSpPr>
        <p:spPr>
          <a:xfrm>
            <a:off x="1163880" y="1405421"/>
            <a:ext cx="422710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5A5A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Phát hiện và làm mờ biển số xe</a:t>
            </a:r>
            <a:endParaRPr sz="24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B22BE-0319-42FA-9D73-68D432D16E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 descr="A picture containing road, outdoor, way, scene&#10;&#10;Description automatically generated">
            <a:extLst>
              <a:ext uri="{FF2B5EF4-FFF2-40B4-BE49-F238E27FC236}">
                <a16:creationId xmlns:a16="http://schemas.microsoft.com/office/drawing/2014/main" id="{01A5DC0E-2013-47A7-B82C-C4DFAA438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5" r="11410" b="-2"/>
          <a:stretch/>
        </p:blipFill>
        <p:spPr>
          <a:xfrm>
            <a:off x="935930" y="1523999"/>
            <a:ext cx="4845093" cy="4072335"/>
          </a:xfrm>
          <a:prstGeom prst="rect">
            <a:avLst/>
          </a:prstGeom>
          <a:noFill/>
        </p:spPr>
      </p:pic>
      <p:pic>
        <p:nvPicPr>
          <p:cNvPr id="4" name="Picture 3" descr="A picture containing outdoor, road, street, person&#10;&#10;Description automatically generated">
            <a:extLst>
              <a:ext uri="{FF2B5EF4-FFF2-40B4-BE49-F238E27FC236}">
                <a16:creationId xmlns:a16="http://schemas.microsoft.com/office/drawing/2014/main" id="{A72BFFAB-77BA-2ECA-A5DB-5C35AFD70C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4"/>
          <a:stretch/>
        </p:blipFill>
        <p:spPr>
          <a:xfrm>
            <a:off x="6045200" y="1524000"/>
            <a:ext cx="5393594" cy="4072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356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5B1A14-BE1A-2C2C-45DB-1F1C90EB9E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42786-FEE8-4877-9667-E60427FFF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750" y="489620"/>
            <a:ext cx="4471661" cy="1317597"/>
          </a:xfrm>
        </p:spPr>
        <p:txBody>
          <a:bodyPr/>
          <a:lstStyle/>
          <a:p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pic>
        <p:nvPicPr>
          <p:cNvPr id="5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014ECC16-56F8-A695-C019-87FD83C7B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56" y="1203650"/>
            <a:ext cx="9249314" cy="40631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0EFC2E-78A9-58A6-F755-1CD06D4C9BDA}"/>
              </a:ext>
            </a:extLst>
          </p:cNvPr>
          <p:cNvSpPr txBox="1"/>
          <p:nvPr/>
        </p:nvSpPr>
        <p:spPr>
          <a:xfrm>
            <a:off x="3361494" y="5611500"/>
            <a:ext cx="60970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  <a:cs typeface="Times New Roman" panose="02020603050405020304" pitchFamily="18" charset="0"/>
              </a:rPr>
              <a:t>Minh </a:t>
            </a:r>
            <a:r>
              <a:rPr lang="en-US" sz="2200" b="1" dirty="0" err="1">
                <a:latin typeface="+mj-lt"/>
                <a:cs typeface="Times New Roman" panose="02020603050405020304" pitchFamily="18" charset="0"/>
              </a:rPr>
              <a:t>họa</a:t>
            </a:r>
            <a:r>
              <a:rPr lang="en-US" sz="2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+mj-lt"/>
                <a:cs typeface="Times New Roman" panose="02020603050405020304" pitchFamily="18" charset="0"/>
              </a:rPr>
              <a:t>bài</a:t>
            </a:r>
            <a:r>
              <a:rPr lang="en-US" sz="2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+mj-lt"/>
                <a:cs typeface="Times New Roman" panose="02020603050405020304" pitchFamily="18" charset="0"/>
              </a:rPr>
              <a:t>toán</a:t>
            </a:r>
            <a:r>
              <a:rPr lang="en-US" sz="2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+mj-lt"/>
                <a:cs typeface="Times New Roman" panose="02020603050405020304" pitchFamily="18" charset="0"/>
              </a:rPr>
              <a:t>Điều</a:t>
            </a:r>
            <a:r>
              <a:rPr lang="en-US" sz="2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+mj-lt"/>
                <a:cs typeface="Times New Roman" panose="02020603050405020304" pitchFamily="18" charset="0"/>
              </a:rPr>
              <a:t>khiển</a:t>
            </a:r>
            <a:r>
              <a:rPr lang="en-US" sz="2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+mj-lt"/>
                <a:cs typeface="Times New Roman" panose="02020603050405020304" pitchFamily="18" charset="0"/>
              </a:rPr>
              <a:t>tín</a:t>
            </a:r>
            <a:r>
              <a:rPr lang="en-US" sz="2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+mj-lt"/>
                <a:cs typeface="Times New Roman" panose="02020603050405020304" pitchFamily="18" charset="0"/>
              </a:rPr>
              <a:t>hiệu</a:t>
            </a:r>
            <a:r>
              <a:rPr lang="en-US" sz="2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+mj-lt"/>
                <a:cs typeface="Times New Roman" panose="02020603050405020304" pitchFamily="18" charset="0"/>
              </a:rPr>
              <a:t>giao</a:t>
            </a:r>
            <a:r>
              <a:rPr lang="en-US" sz="2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+mj-lt"/>
                <a:cs typeface="Times New Roman" panose="02020603050405020304" pitchFamily="18" charset="0"/>
              </a:rPr>
              <a:t>thông</a:t>
            </a:r>
            <a:r>
              <a:rPr lang="en-US" sz="2200" b="1" dirty="0"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32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 txBox="1"/>
          <p:nvPr/>
        </p:nvSpPr>
        <p:spPr>
          <a:xfrm>
            <a:off x="603324" y="449799"/>
            <a:ext cx="438919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Hướng</a:t>
            </a:r>
            <a:r>
              <a:rPr lang="en-US" sz="4400" b="1" dirty="0">
                <a:solidFill>
                  <a:srgbClr val="3F3F3F"/>
                </a:solidFill>
                <a:latin typeface="Twentieth Century"/>
                <a:sym typeface="Twentieth Century"/>
              </a:rPr>
              <a:t> </a:t>
            </a:r>
            <a:r>
              <a:rPr lang="en-US" sz="44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Tiếp</a:t>
            </a:r>
            <a:r>
              <a:rPr lang="en-US" sz="4400" b="1" dirty="0">
                <a:solidFill>
                  <a:srgbClr val="3F3F3F"/>
                </a:solidFill>
                <a:latin typeface="Twentieth Century"/>
                <a:sym typeface="Twentieth Century"/>
              </a:rPr>
              <a:t> </a:t>
            </a:r>
            <a:r>
              <a:rPr lang="en-US" sz="44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Cận</a:t>
            </a:r>
            <a:endParaRPr sz="4400" dirty="0"/>
          </a:p>
        </p:txBody>
      </p:sp>
      <p:sp>
        <p:nvSpPr>
          <p:cNvPr id="361" name="Google Shape;361;p10"/>
          <p:cNvSpPr/>
          <p:nvPr/>
        </p:nvSpPr>
        <p:spPr>
          <a:xfrm>
            <a:off x="8781039" y="2617571"/>
            <a:ext cx="1622858" cy="1622858"/>
          </a:xfrm>
          <a:prstGeom prst="ellipse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E32E43-13ED-9827-6F5A-B4DD3A0E0B63}"/>
              </a:ext>
            </a:extLst>
          </p:cNvPr>
          <p:cNvSpPr/>
          <p:nvPr/>
        </p:nvSpPr>
        <p:spPr>
          <a:xfrm>
            <a:off x="6096000" y="1219200"/>
            <a:ext cx="2857500" cy="990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946A20-290E-3527-D567-717AB0661F95}"/>
              </a:ext>
            </a:extLst>
          </p:cNvPr>
          <p:cNvSpPr/>
          <p:nvPr/>
        </p:nvSpPr>
        <p:spPr>
          <a:xfrm>
            <a:off x="4191000" y="2728118"/>
            <a:ext cx="2209800" cy="9144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93CDEFB8-A366-9454-F0BA-D59D7ABA8533}"/>
              </a:ext>
            </a:extLst>
          </p:cNvPr>
          <p:cNvSpPr txBox="1">
            <a:spLocks/>
          </p:cNvSpPr>
          <p:nvPr/>
        </p:nvSpPr>
        <p:spPr>
          <a:xfrm>
            <a:off x="8382000" y="2728118"/>
            <a:ext cx="2362200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0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20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0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089516-98AA-43DD-092A-D71E8EFF212B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5295900" y="2209800"/>
            <a:ext cx="2228850" cy="518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201BA9-D69F-5F0B-98AB-7A412C63D7CE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7524750" y="2209800"/>
            <a:ext cx="2038350" cy="518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19D88E-F46B-AF25-0602-CE83ABB15380}"/>
              </a:ext>
            </a:extLst>
          </p:cNvPr>
          <p:cNvSpPr/>
          <p:nvPr/>
        </p:nvSpPr>
        <p:spPr>
          <a:xfrm>
            <a:off x="2590800" y="4267200"/>
            <a:ext cx="1066800" cy="1676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hẹn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EC7B2A5-A28D-3F6B-ED61-E2BD102483C1}"/>
              </a:ext>
            </a:extLst>
          </p:cNvPr>
          <p:cNvSpPr/>
          <p:nvPr/>
        </p:nvSpPr>
        <p:spPr>
          <a:xfrm>
            <a:off x="4037010" y="4267200"/>
            <a:ext cx="1066800" cy="1676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F2DBD4-A53B-C291-1A09-B1616C1658DF}"/>
              </a:ext>
            </a:extLst>
          </p:cNvPr>
          <p:cNvSpPr/>
          <p:nvPr/>
        </p:nvSpPr>
        <p:spPr>
          <a:xfrm>
            <a:off x="5419724" y="4267200"/>
            <a:ext cx="1066800" cy="1676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1DBD7CB-D7EB-92A0-CEB5-E5839F4F8648}"/>
              </a:ext>
            </a:extLst>
          </p:cNvPr>
          <p:cNvSpPr/>
          <p:nvPr/>
        </p:nvSpPr>
        <p:spPr>
          <a:xfrm>
            <a:off x="6802438" y="4267200"/>
            <a:ext cx="1173162" cy="1676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3BEABB-2048-12A0-9314-DA410DC866BF}"/>
              </a:ext>
            </a:extLst>
          </p:cNvPr>
          <p:cNvCxnSpPr>
            <a:endCxn id="8" idx="0"/>
          </p:cNvCxnSpPr>
          <p:nvPr/>
        </p:nvCxnSpPr>
        <p:spPr>
          <a:xfrm flipH="1">
            <a:off x="3124200" y="3642518"/>
            <a:ext cx="2171700" cy="6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1F194D-5005-568C-77D0-481A582044E4}"/>
              </a:ext>
            </a:extLst>
          </p:cNvPr>
          <p:cNvCxnSpPr>
            <a:stCxn id="4" idx="2"/>
            <a:endCxn id="9" idx="0"/>
          </p:cNvCxnSpPr>
          <p:nvPr/>
        </p:nvCxnSpPr>
        <p:spPr>
          <a:xfrm flipH="1">
            <a:off x="4570410" y="3642518"/>
            <a:ext cx="725490" cy="6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DA8C20-E9EC-F46B-0C38-1C55F1584D6C}"/>
              </a:ext>
            </a:extLst>
          </p:cNvPr>
          <p:cNvCxnSpPr>
            <a:stCxn id="4" idx="2"/>
            <a:endCxn id="10" idx="0"/>
          </p:cNvCxnSpPr>
          <p:nvPr/>
        </p:nvCxnSpPr>
        <p:spPr>
          <a:xfrm>
            <a:off x="5295900" y="3642518"/>
            <a:ext cx="657224" cy="6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E61BF3-2188-80E3-A8CC-BAF6DED6F96A}"/>
              </a:ext>
            </a:extLst>
          </p:cNvPr>
          <p:cNvCxnSpPr>
            <a:endCxn id="11" idx="0"/>
          </p:cNvCxnSpPr>
          <p:nvPr/>
        </p:nvCxnSpPr>
        <p:spPr>
          <a:xfrm>
            <a:off x="5295900" y="3642518"/>
            <a:ext cx="2093119" cy="62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A930E25-0A25-4D95-C155-8466C2822C9F}"/>
              </a:ext>
            </a:extLst>
          </p:cNvPr>
          <p:cNvSpPr/>
          <p:nvPr/>
        </p:nvSpPr>
        <p:spPr>
          <a:xfrm rot="10800000">
            <a:off x="9286081" y="3863182"/>
            <a:ext cx="762000" cy="1066800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35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build="p" animBg="1"/>
      <p:bldP spid="8" grpId="0" animBg="1"/>
      <p:bldP spid="9" grpId="0" animBg="1"/>
      <p:bldP spid="10" grpId="0" animBg="1"/>
      <p:bldP spid="11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695326" y="693738"/>
            <a:ext cx="10796587" cy="5459412"/>
          </a:xfrm>
          <a:prstGeom prst="rect">
            <a:avLst/>
          </a:prstGeom>
          <a:gradFill>
            <a:gsLst>
              <a:gs pos="0">
                <a:srgbClr val="F25245">
                  <a:alpha val="63921"/>
                </a:srgbClr>
              </a:gs>
              <a:gs pos="7000">
                <a:srgbClr val="F25245">
                  <a:alpha val="63921"/>
                </a:srgbClr>
              </a:gs>
              <a:gs pos="100000">
                <a:srgbClr val="273445">
                  <a:alpha val="77647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295205" y="2700169"/>
            <a:ext cx="8137547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lt1"/>
                </a:solidFill>
                <a:latin typeface="Twentieth Century"/>
                <a:sym typeface="Twentieth Century"/>
              </a:rPr>
              <a:t>2. CÔNG TRÌNH NGHIÊN CỨU LIÊN QUAN</a:t>
            </a:r>
            <a:endParaRPr sz="5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AE67D8-BB08-4D82-80D9-DD190262FC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3785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/>
          <p:cNvSpPr txBox="1"/>
          <p:nvPr/>
        </p:nvSpPr>
        <p:spPr>
          <a:xfrm>
            <a:off x="-304417" y="1416056"/>
            <a:ext cx="528923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Mô</a:t>
            </a:r>
            <a:r>
              <a:rPr lang="en-US" sz="4000" b="1" dirty="0">
                <a:solidFill>
                  <a:srgbClr val="3F3F3F"/>
                </a:solidFill>
                <a:latin typeface="Twentieth Century"/>
                <a:sym typeface="Twentieth Century"/>
              </a:rPr>
              <a:t> </a:t>
            </a:r>
            <a:r>
              <a:rPr lang="en-US" sz="4000" b="1" dirty="0" err="1">
                <a:solidFill>
                  <a:srgbClr val="3F3F3F"/>
                </a:solidFill>
                <a:latin typeface="Twentieth Century"/>
                <a:sym typeface="Twentieth Century"/>
              </a:rPr>
              <a:t>hình</a:t>
            </a:r>
            <a:r>
              <a:rPr lang="en-US" sz="4000" b="1" dirty="0">
                <a:solidFill>
                  <a:srgbClr val="3F3F3F"/>
                </a:solidFill>
                <a:latin typeface="Twentieth Century"/>
                <a:sym typeface="Twentieth Century"/>
              </a:rPr>
              <a:t> FRAP</a:t>
            </a:r>
            <a:endParaRPr sz="4000" dirty="0"/>
          </a:p>
        </p:txBody>
      </p:sp>
      <p:sp>
        <p:nvSpPr>
          <p:cNvPr id="199" name="Google Shape;199;p4"/>
          <p:cNvSpPr/>
          <p:nvPr/>
        </p:nvSpPr>
        <p:spPr>
          <a:xfrm>
            <a:off x="5850546" y="2860656"/>
            <a:ext cx="489318" cy="786164"/>
          </a:xfrm>
          <a:custGeom>
            <a:avLst/>
            <a:gdLst/>
            <a:ahLst/>
            <a:cxnLst/>
            <a:rect l="l" t="t" r="r" b="b"/>
            <a:pathLst>
              <a:path w="399" h="634" extrusionOk="0">
                <a:moveTo>
                  <a:pt x="192" y="398"/>
                </a:moveTo>
                <a:lnTo>
                  <a:pt x="192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192" y="515"/>
                </a:cubicBezTo>
                <a:cubicBezTo>
                  <a:pt x="207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7" y="398"/>
                  <a:pt x="192" y="398"/>
                </a:cubicBezTo>
                <a:close/>
                <a:moveTo>
                  <a:pt x="192" y="236"/>
                </a:moveTo>
                <a:lnTo>
                  <a:pt x="192" y="236"/>
                </a:lnTo>
                <a:cubicBezTo>
                  <a:pt x="148" y="236"/>
                  <a:pt x="118" y="250"/>
                  <a:pt x="74" y="280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89"/>
                  <a:pt x="133" y="44"/>
                  <a:pt x="192" y="44"/>
                </a:cubicBezTo>
                <a:cubicBezTo>
                  <a:pt x="266" y="44"/>
                  <a:pt x="309" y="89"/>
                  <a:pt x="309" y="162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354" y="74"/>
                  <a:pt x="280" y="0"/>
                  <a:pt x="192" y="0"/>
                </a:cubicBezTo>
                <a:cubicBezTo>
                  <a:pt x="104" y="0"/>
                  <a:pt x="45" y="74"/>
                  <a:pt x="45" y="162"/>
                </a:cubicBezTo>
                <a:cubicBezTo>
                  <a:pt x="45" y="309"/>
                  <a:pt x="45" y="309"/>
                  <a:pt x="45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192" y="633"/>
                </a:cubicBezTo>
                <a:cubicBezTo>
                  <a:pt x="309" y="633"/>
                  <a:pt x="398" y="545"/>
                  <a:pt x="398" y="427"/>
                </a:cubicBezTo>
                <a:cubicBezTo>
                  <a:pt x="398" y="324"/>
                  <a:pt x="309" y="236"/>
                  <a:pt x="192" y="236"/>
                </a:cubicBezTo>
                <a:close/>
                <a:moveTo>
                  <a:pt x="192" y="589"/>
                </a:moveTo>
                <a:lnTo>
                  <a:pt x="192" y="589"/>
                </a:lnTo>
                <a:cubicBezTo>
                  <a:pt x="104" y="589"/>
                  <a:pt x="45" y="515"/>
                  <a:pt x="45" y="427"/>
                </a:cubicBezTo>
                <a:cubicBezTo>
                  <a:pt x="45" y="339"/>
                  <a:pt x="104" y="280"/>
                  <a:pt x="192" y="280"/>
                </a:cubicBezTo>
                <a:cubicBezTo>
                  <a:pt x="280" y="280"/>
                  <a:pt x="354" y="339"/>
                  <a:pt x="354" y="427"/>
                </a:cubicBezTo>
                <a:cubicBezTo>
                  <a:pt x="354" y="515"/>
                  <a:pt x="280" y="589"/>
                  <a:pt x="192" y="5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2" name="Google Shape;202;p4"/>
          <p:cNvSpPr/>
          <p:nvPr/>
        </p:nvSpPr>
        <p:spPr>
          <a:xfrm>
            <a:off x="2591424" y="2860656"/>
            <a:ext cx="678518" cy="763330"/>
          </a:xfrm>
          <a:custGeom>
            <a:avLst/>
            <a:gdLst/>
            <a:ahLst/>
            <a:cxnLst/>
            <a:rect l="l" t="t" r="r" b="b"/>
            <a:pathLst>
              <a:path w="546" h="619" extrusionOk="0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lnTo>
                  <a:pt x="413" y="29"/>
                </a:ln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203" name="Google Shape;203;p4"/>
          <p:cNvGrpSpPr/>
          <p:nvPr/>
        </p:nvGrpSpPr>
        <p:grpSpPr>
          <a:xfrm>
            <a:off x="5113564" y="3692112"/>
            <a:ext cx="1963283" cy="978807"/>
            <a:chOff x="3121454" y="3692112"/>
            <a:chExt cx="1963283" cy="978807"/>
          </a:xfrm>
        </p:grpSpPr>
        <p:sp>
          <p:nvSpPr>
            <p:cNvPr id="204" name="Google Shape;204;p4"/>
            <p:cNvSpPr txBox="1"/>
            <p:nvPr/>
          </p:nvSpPr>
          <p:spPr>
            <a:xfrm>
              <a:off x="3121454" y="4147739"/>
              <a:ext cx="1963283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Nguồn ảnh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bổ xung từ internet</a:t>
              </a:r>
              <a:endParaRPr/>
            </a:p>
          </p:txBody>
        </p:sp>
        <p:sp>
          <p:nvSpPr>
            <p:cNvPr id="205" name="Google Shape;205;p4"/>
            <p:cNvSpPr txBox="1"/>
            <p:nvPr/>
          </p:nvSpPr>
          <p:spPr>
            <a:xfrm>
              <a:off x="3407998" y="3692112"/>
              <a:ext cx="139019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>
                  <a:solidFill>
                    <a:schemeClr val="bg1"/>
                  </a:solidFill>
                </a:rPr>
                <a:t>339</a:t>
              </a:r>
              <a:endParaRPr/>
            </a:p>
          </p:txBody>
        </p:sp>
      </p:grpSp>
      <p:grpSp>
        <p:nvGrpSpPr>
          <p:cNvPr id="212" name="Google Shape;212;p4"/>
          <p:cNvGrpSpPr/>
          <p:nvPr/>
        </p:nvGrpSpPr>
        <p:grpSpPr>
          <a:xfrm>
            <a:off x="7985307" y="3692112"/>
            <a:ext cx="1963283" cy="978807"/>
            <a:chOff x="9017062" y="3692112"/>
            <a:chExt cx="1963283" cy="978807"/>
          </a:xfrm>
        </p:grpSpPr>
        <p:sp>
          <p:nvSpPr>
            <p:cNvPr id="213" name="Google Shape;213;p4"/>
            <p:cNvSpPr txBox="1"/>
            <p:nvPr/>
          </p:nvSpPr>
          <p:spPr>
            <a:xfrm>
              <a:off x="9017062" y="4147739"/>
              <a:ext cx="1963283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Bộ dữ liệu dùng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để huấn luyện</a:t>
              </a:r>
              <a:endParaRPr/>
            </a:p>
          </p:txBody>
        </p:sp>
        <p:sp>
          <p:nvSpPr>
            <p:cNvPr id="214" name="Google Shape;214;p4"/>
            <p:cNvSpPr txBox="1"/>
            <p:nvPr/>
          </p:nvSpPr>
          <p:spPr>
            <a:xfrm>
              <a:off x="9303606" y="3692112"/>
              <a:ext cx="139019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>
                  <a:solidFill>
                    <a:schemeClr val="bg1"/>
                  </a:solidFill>
                </a:rPr>
                <a:t>3928</a:t>
              </a:r>
              <a:endParaRPr/>
            </a:p>
          </p:txBody>
        </p:sp>
      </p:grpSp>
      <p:sp>
        <p:nvSpPr>
          <p:cNvPr id="215" name="Google Shape;215;p4"/>
          <p:cNvSpPr/>
          <p:nvPr/>
        </p:nvSpPr>
        <p:spPr>
          <a:xfrm>
            <a:off x="8607600" y="2941074"/>
            <a:ext cx="718696" cy="682912"/>
          </a:xfrm>
          <a:custGeom>
            <a:avLst/>
            <a:gdLst/>
            <a:ahLst/>
            <a:cxnLst/>
            <a:rect l="l" t="t" r="r" b="b"/>
            <a:pathLst>
              <a:path w="634" h="604" extrusionOk="0">
                <a:moveTo>
                  <a:pt x="309" y="44"/>
                </a:moveTo>
                <a:lnTo>
                  <a:pt x="309" y="44"/>
                </a:lnTo>
                <a:close/>
                <a:moveTo>
                  <a:pt x="14" y="220"/>
                </a:moveTo>
                <a:lnTo>
                  <a:pt x="14" y="220"/>
                </a:lnTo>
                <a:cubicBezTo>
                  <a:pt x="279" y="338"/>
                  <a:pt x="279" y="338"/>
                  <a:pt x="279" y="338"/>
                </a:cubicBezTo>
                <a:cubicBezTo>
                  <a:pt x="309" y="353"/>
                  <a:pt x="324" y="353"/>
                  <a:pt x="338" y="338"/>
                </a:cubicBezTo>
                <a:cubicBezTo>
                  <a:pt x="603" y="220"/>
                  <a:pt x="603" y="220"/>
                  <a:pt x="603" y="220"/>
                </a:cubicBezTo>
                <a:cubicBezTo>
                  <a:pt x="633" y="206"/>
                  <a:pt x="633" y="176"/>
                  <a:pt x="603" y="161"/>
                </a:cubicBezTo>
                <a:cubicBezTo>
                  <a:pt x="338" y="14"/>
                  <a:pt x="338" y="14"/>
                  <a:pt x="338" y="14"/>
                </a:cubicBezTo>
                <a:cubicBezTo>
                  <a:pt x="324" y="0"/>
                  <a:pt x="309" y="14"/>
                  <a:pt x="279" y="14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0" y="176"/>
                  <a:pt x="0" y="206"/>
                  <a:pt x="14" y="220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588" y="191"/>
                  <a:pt x="588" y="191"/>
                  <a:pt x="588" y="191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44" y="191"/>
                  <a:pt x="44" y="191"/>
                  <a:pt x="44" y="191"/>
                </a:cubicBezTo>
                <a:lnTo>
                  <a:pt x="309" y="44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44" y="441"/>
                  <a:pt x="44" y="441"/>
                  <a:pt x="44" y="441"/>
                </a:cubicBezTo>
                <a:cubicBezTo>
                  <a:pt x="44" y="441"/>
                  <a:pt x="14" y="427"/>
                  <a:pt x="0" y="427"/>
                </a:cubicBezTo>
                <a:cubicBezTo>
                  <a:pt x="0" y="441"/>
                  <a:pt x="0" y="456"/>
                  <a:pt x="14" y="471"/>
                </a:cubicBezTo>
                <a:cubicBezTo>
                  <a:pt x="279" y="589"/>
                  <a:pt x="279" y="589"/>
                  <a:pt x="279" y="589"/>
                </a:cubicBezTo>
                <a:cubicBezTo>
                  <a:pt x="309" y="603"/>
                  <a:pt x="324" y="603"/>
                  <a:pt x="338" y="589"/>
                </a:cubicBezTo>
                <a:cubicBezTo>
                  <a:pt x="603" y="471"/>
                  <a:pt x="603" y="471"/>
                  <a:pt x="603" y="471"/>
                </a:cubicBezTo>
                <a:cubicBezTo>
                  <a:pt x="618" y="471"/>
                  <a:pt x="633" y="441"/>
                  <a:pt x="633" y="427"/>
                </a:cubicBezTo>
                <a:cubicBezTo>
                  <a:pt x="618" y="427"/>
                  <a:pt x="588" y="441"/>
                  <a:pt x="588" y="441"/>
                </a:cubicBezTo>
                <a:lnTo>
                  <a:pt x="309" y="559"/>
                </a:lnTo>
                <a:close/>
                <a:moveTo>
                  <a:pt x="14" y="338"/>
                </a:moveTo>
                <a:lnTo>
                  <a:pt x="14" y="338"/>
                </a:lnTo>
                <a:cubicBezTo>
                  <a:pt x="279" y="471"/>
                  <a:pt x="279" y="471"/>
                  <a:pt x="279" y="471"/>
                </a:cubicBezTo>
                <a:cubicBezTo>
                  <a:pt x="309" y="471"/>
                  <a:pt x="324" y="471"/>
                  <a:pt x="338" y="471"/>
                </a:cubicBezTo>
                <a:cubicBezTo>
                  <a:pt x="603" y="338"/>
                  <a:pt x="603" y="338"/>
                  <a:pt x="603" y="338"/>
                </a:cubicBezTo>
                <a:cubicBezTo>
                  <a:pt x="618" y="338"/>
                  <a:pt x="633" y="309"/>
                  <a:pt x="633" y="294"/>
                </a:cubicBezTo>
                <a:cubicBezTo>
                  <a:pt x="618" y="309"/>
                  <a:pt x="588" y="309"/>
                  <a:pt x="588" y="309"/>
                </a:cubicBezTo>
                <a:cubicBezTo>
                  <a:pt x="309" y="441"/>
                  <a:pt x="309" y="441"/>
                  <a:pt x="309" y="44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309"/>
                  <a:pt x="14" y="309"/>
                  <a:pt x="0" y="294"/>
                </a:cubicBezTo>
                <a:cubicBezTo>
                  <a:pt x="0" y="309"/>
                  <a:pt x="0" y="338"/>
                  <a:pt x="14" y="3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" name="Plus Sign 26">
            <a:extLst>
              <a:ext uri="{FF2B5EF4-FFF2-40B4-BE49-F238E27FC236}">
                <a16:creationId xmlns:a16="http://schemas.microsoft.com/office/drawing/2014/main" id="{58C5042B-EF78-4A14-AAF5-A687AC78BB16}"/>
              </a:ext>
            </a:extLst>
          </p:cNvPr>
          <p:cNvSpPr/>
          <p:nvPr/>
        </p:nvSpPr>
        <p:spPr>
          <a:xfrm>
            <a:off x="4031700" y="3310447"/>
            <a:ext cx="866491" cy="763330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Equals 27">
            <a:extLst>
              <a:ext uri="{FF2B5EF4-FFF2-40B4-BE49-F238E27FC236}">
                <a16:creationId xmlns:a16="http://schemas.microsoft.com/office/drawing/2014/main" id="{F520B1AD-5C72-4FEE-A61F-774CB52C2324}"/>
              </a:ext>
            </a:extLst>
          </p:cNvPr>
          <p:cNvSpPr/>
          <p:nvPr/>
        </p:nvSpPr>
        <p:spPr>
          <a:xfrm>
            <a:off x="7057680" y="3409843"/>
            <a:ext cx="866491" cy="564537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E756-E4C3-4500-AE16-FC6E30D78D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2" name="Content Placeholder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32A69BEF-1DA0-8CD3-F863-22377E1FE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008" y="325934"/>
            <a:ext cx="5684135" cy="279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336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wentieth Century"/>
        <a:ea typeface=""/>
        <a:cs typeface=""/>
      </a:majorFont>
      <a:minorFont>
        <a:latin typeface="Twentieth Centur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7361738633FBAB44BC5A96597BD5A603" ma:contentTypeVersion="5" ma:contentTypeDescription="Tạo tài liệu mới." ma:contentTypeScope="" ma:versionID="71d7b6dd80f096f127e2d38a6146b916">
  <xsd:schema xmlns:xsd="http://www.w3.org/2001/XMLSchema" xmlns:xs="http://www.w3.org/2001/XMLSchema" xmlns:p="http://schemas.microsoft.com/office/2006/metadata/properties" xmlns:ns3="7a1a5717-81ae-4b8c-898e-fd317049e122" xmlns:ns4="1bad1aa5-4027-4de2-86c9-7ee78d380520" targetNamespace="http://schemas.microsoft.com/office/2006/metadata/properties" ma:root="true" ma:fieldsID="3aeabb91335c7688efe8e91b5626158d" ns3:_="" ns4:_="">
    <xsd:import namespace="7a1a5717-81ae-4b8c-898e-fd317049e122"/>
    <xsd:import namespace="1bad1aa5-4027-4de2-86c9-7ee78d38052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1a5717-81ae-4b8c-898e-fd317049e1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ad1aa5-4027-4de2-86c9-7ee78d38052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EB361C9-40B8-46A7-8A9B-3A028EE86ED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E75546-1584-4199-8C9F-DE664C837273}">
  <ds:schemaRefs>
    <ds:schemaRef ds:uri="1bad1aa5-4027-4de2-86c9-7ee78d380520"/>
    <ds:schemaRef ds:uri="7a1a5717-81ae-4b8c-898e-fd317049e12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7EE291B-5B29-4B68-B8DA-A74F9D16737D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7a1a5717-81ae-4b8c-898e-fd317049e122"/>
    <ds:schemaRef ds:uri="http://purl.org/dc/elements/1.1/"/>
    <ds:schemaRef ds:uri="http://schemas.microsoft.com/office/2006/metadata/properties"/>
    <ds:schemaRef ds:uri="1bad1aa5-4027-4de2-86c9-7ee78d380520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2773</TotalTime>
  <Words>1349</Words>
  <Application>Microsoft Office PowerPoint</Application>
  <PresentationFormat>Widescreen</PresentationFormat>
  <Paragraphs>265</Paragraphs>
  <Slides>34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Cambria Math</vt:lpstr>
      <vt:lpstr>Courier New</vt:lpstr>
      <vt:lpstr>Montserrat ExtraBold</vt:lpstr>
      <vt:lpstr>Symbol</vt:lpstr>
      <vt:lpstr>Times New Roman</vt:lpstr>
      <vt:lpstr>Twentieth Century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Phạm Thành Luân</dc:creator>
  <cp:lastModifiedBy>Đỗ Vũ Gia Cần</cp:lastModifiedBy>
  <cp:revision>10</cp:revision>
  <dcterms:created xsi:type="dcterms:W3CDTF">2022-01-18T13:05:31Z</dcterms:created>
  <dcterms:modified xsi:type="dcterms:W3CDTF">2023-02-04T19:11:41Z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0x0101007361738633FBAB44BC5A96597BD5A603</vt:lpwstr>
  </property>
</Properties>
</file>